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6"/>
  </p:notesMasterIdLst>
  <p:sldIdLst>
    <p:sldId id="256" r:id="rId2"/>
    <p:sldId id="257" r:id="rId3"/>
    <p:sldId id="358" r:id="rId4"/>
    <p:sldId id="359" r:id="rId5"/>
    <p:sldId id="360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68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6" r:id="rId29"/>
    <p:sldId id="384" r:id="rId30"/>
    <p:sldId id="388" r:id="rId31"/>
    <p:sldId id="387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7" r:id="rId40"/>
    <p:sldId id="398" r:id="rId41"/>
    <p:sldId id="399" r:id="rId42"/>
    <p:sldId id="400" r:id="rId43"/>
    <p:sldId id="401" r:id="rId44"/>
    <p:sldId id="39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4568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559"/>
    <p:restoredTop sz="86136"/>
  </p:normalViewPr>
  <p:slideViewPr>
    <p:cSldViewPr snapToGrid="0">
      <p:cViewPr varScale="1">
        <p:scale>
          <a:sx n="92" d="100"/>
          <a:sy n="92" d="100"/>
        </p:scale>
        <p:origin x="184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2/26/24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1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58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35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23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97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92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8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5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57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33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39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59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68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89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75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08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83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84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12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81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31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25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05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57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 = 8.1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33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 = 1.34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522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974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92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175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768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587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percentile for 8.1 – 1</a:t>
            </a:r>
          </a:p>
          <a:p>
            <a:r>
              <a:rPr lang="en-US" dirty="0"/>
              <a:t>percentile for 1.34 = 0.90988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290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22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027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 = 0 </a:t>
            </a:r>
          </a:p>
          <a:p>
            <a:r>
              <a:rPr lang="en-US" dirty="0"/>
              <a:t>p = 0.09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25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Reject! </a:t>
            </a:r>
          </a:p>
          <a:p>
            <a:endParaRPr lang="en-US" dirty="0"/>
          </a:p>
          <a:p>
            <a:r>
              <a:rPr lang="en-US" dirty="0"/>
              <a:t>Fail to reject!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632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09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62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50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0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66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1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2/26/24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2/26/24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mith.edu/people/kaitlyn-coo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-table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www.calculator.net/z-score-calculator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-table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www.calculator.net/z-score-calculator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Elementary Statistics – Principles of Hypothesis Testing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900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Kaitlyn Cook (</a:t>
            </a:r>
            <a:r>
              <a:rPr lang="en-US" dirty="0">
                <a:hlinkClick r:id="rId2"/>
              </a:rPr>
              <a:t>https://www.smith.edu/people/kaitlyn-cook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Pieces to a Hypothesis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90800"/>
                <a:ext cx="8311008" cy="5572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sz="2400" b="1" i="1" dirty="0"/>
                  <a:t>Two competing and complementary claims about the world:</a:t>
                </a:r>
              </a:p>
              <a:p>
                <a:pPr marL="457200" indent="-457200">
                  <a:buAutoNum type="arabicPeriod"/>
                </a:pPr>
                <a:endParaRPr lang="en-US" sz="2400" b="1" i="1" dirty="0"/>
              </a:p>
              <a:p>
                <a:r>
                  <a:rPr lang="en-US" sz="2400" b="1" i="1" dirty="0"/>
                  <a:t>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is a statement about the population that represents the status quo (i.e. that nothing, or null, is different).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𝑓𝑎𝑖𝑟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𝑟𝑜𝑙𝑙𝑠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𝑠𝑖𝑥𝑒𝑠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𝑜𝑓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  <a:r>
                  <a:rPr lang="en-US" sz="2400" b="1" i="1" dirty="0"/>
                  <a:t>Alternative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is a statement about the population that represents our research question (i.e. that something is different).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90800"/>
                <a:ext cx="8311008" cy="5572038"/>
              </a:xfrm>
              <a:prstGeom prst="rect">
                <a:avLst/>
              </a:prstGeom>
              <a:blipFill>
                <a:blip r:embed="rId3"/>
                <a:stretch>
                  <a:fillRect l="-1067" t="-1139" r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310280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Pieces to a Hypothesis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90800"/>
                <a:ext cx="8311008" cy="7203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sz="2400" b="1" i="1" dirty="0"/>
                  <a:t>Two competing and complementary claims about the world:</a:t>
                </a:r>
              </a:p>
              <a:p>
                <a:pPr marL="457200" indent="-457200">
                  <a:buAutoNum type="arabicPeriod"/>
                </a:pPr>
                <a:endParaRPr lang="en-US" sz="2400" b="1" i="1" dirty="0"/>
              </a:p>
              <a:p>
                <a:r>
                  <a:rPr lang="en-US" sz="2400" b="1" i="1" dirty="0"/>
                  <a:t>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is a statement about the population that represents the status quo (i.e. that nothing, or null, is different).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𝑓𝑎𝑖𝑟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𝑟𝑜𝑙𝑙𝑠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𝑠𝑖𝑥𝑒𝑠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𝑜𝑓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  <a:r>
                  <a:rPr lang="en-US" sz="2400" b="1" i="1" dirty="0"/>
                  <a:t>Alternative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is a statement about the population that represents our research question (i.e. that something is different).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𝑓𝑎𝑖𝑟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𝑟𝑜𝑙𝑙𝑠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𝑠𝑖𝑥𝑒𝑠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𝑜𝑡h𝑒𝑟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𝑡h𝑎𝑛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1/6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90800"/>
                <a:ext cx="8311008" cy="7203895"/>
              </a:xfrm>
              <a:prstGeom prst="rect">
                <a:avLst/>
              </a:prstGeom>
              <a:blipFill>
                <a:blip r:embed="rId3"/>
                <a:stretch>
                  <a:fillRect l="-1067" t="-882" r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2698199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Pieces to a Hypothesis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90800"/>
                <a:ext cx="8311008" cy="2991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sz="2000" b="1" i="1" dirty="0"/>
                  <a:t>Two competing and complementary claims about the world</a:t>
                </a:r>
              </a:p>
              <a:p>
                <a:pPr lvl="1"/>
                <a:r>
                  <a:rPr lang="en-US" sz="2000" dirty="0"/>
                  <a:t>A 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) and an alternative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  <a:p>
                <a:pPr lvl="1"/>
                <a:r>
                  <a:rPr lang="en-US" sz="2000" dirty="0"/>
                  <a:t>	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AutoNum type="arabicPeriod"/>
                </a:pPr>
                <a:endParaRPr lang="en-US" sz="2000" b="1" i="1" dirty="0"/>
              </a:p>
              <a:p>
                <a:pPr marL="457200" indent="-457200">
                  <a:buAutoNum type="arabicPeriod"/>
                </a:pPr>
                <a:r>
                  <a:rPr lang="en-US" sz="2000" b="1" i="1" dirty="0"/>
                  <a:t>Test Statistic</a:t>
                </a:r>
              </a:p>
              <a:p>
                <a:pPr lvl="1"/>
                <a:r>
                  <a:rPr lang="en-US" sz="2000" dirty="0"/>
                  <a:t>A metric calculated with observed data that summarized how compatible the data are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457200" indent="-457200">
                  <a:buAutoNum type="arabicPeriod"/>
                </a:pPr>
                <a:endParaRPr lang="en-US" sz="2000" b="1" i="1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90800"/>
                <a:ext cx="8311008" cy="2991075"/>
              </a:xfrm>
              <a:prstGeom prst="rect">
                <a:avLst/>
              </a:prstGeom>
              <a:blipFill>
                <a:blip r:embed="rId3"/>
                <a:stretch>
                  <a:fillRect l="-762" t="-1271" r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9C0EB92-8658-D9AD-1749-6B6E5D9A0B86}"/>
              </a:ext>
            </a:extLst>
          </p:cNvPr>
          <p:cNvSpPr/>
          <p:nvPr/>
        </p:nvSpPr>
        <p:spPr>
          <a:xfrm>
            <a:off x="4274470" y="3144983"/>
            <a:ext cx="6691746" cy="90054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is our test statistic for our die experiment where we observed 17 sixes in 20 rolls? </a:t>
            </a:r>
          </a:p>
        </p:txBody>
      </p:sp>
    </p:spTree>
    <p:extLst>
      <p:ext uri="{BB962C8B-B14F-4D97-AF65-F5344CB8AC3E}">
        <p14:creationId xmlns:p14="http://schemas.microsoft.com/office/powerpoint/2010/main" val="3643912612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Pieces to a Hypothesis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90800"/>
                <a:ext cx="8311008" cy="5274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sz="2000" b="1" i="1" dirty="0"/>
                  <a:t>Two competing and complementary claims about the world</a:t>
                </a:r>
              </a:p>
              <a:p>
                <a:pPr lvl="1"/>
                <a:r>
                  <a:rPr lang="en-US" sz="2000" dirty="0"/>
                  <a:t>A 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) and an alternative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  <a:p>
                <a:pPr lvl="1"/>
                <a:r>
                  <a:rPr lang="en-US" sz="2000" dirty="0"/>
                  <a:t>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AutoNum type="arabicPeriod"/>
                </a:pPr>
                <a:endParaRPr lang="en-US" sz="2000" b="1" i="1" dirty="0"/>
              </a:p>
              <a:p>
                <a:pPr marL="457200" indent="-457200">
                  <a:buAutoNum type="arabicPeriod"/>
                </a:pPr>
                <a:r>
                  <a:rPr lang="en-US" sz="2000" b="1" i="1" dirty="0"/>
                  <a:t>Test Statistic</a:t>
                </a:r>
              </a:p>
              <a:p>
                <a:pPr lvl="1"/>
                <a:r>
                  <a:rPr lang="en-US" sz="2000" dirty="0"/>
                  <a:t>A metric calculated with observed data that summarized how compatible the data are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Ex.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=0.85</m:t>
                    </m:r>
                  </m:oMath>
                </a14:m>
                <a:endParaRPr lang="en-US" sz="2000" dirty="0"/>
              </a:p>
              <a:p>
                <a:pPr marL="457200" indent="-457200">
                  <a:buAutoNum type="arabicPeriod"/>
                </a:pPr>
                <a:endParaRPr lang="en-US" sz="2000" b="1" i="1" dirty="0"/>
              </a:p>
              <a:p>
                <a:pPr marL="457200" indent="-457200">
                  <a:buAutoNum type="arabicPeriod"/>
                </a:pPr>
                <a:r>
                  <a:rPr lang="en-US" sz="2000" b="1" i="1" dirty="0"/>
                  <a:t>Null Distribution</a:t>
                </a:r>
              </a:p>
              <a:p>
                <a:pPr lvl="1"/>
                <a:r>
                  <a:rPr lang="en-US" sz="2000" dirty="0"/>
                  <a:t>The sampling distribution for our chosen test statistic under the assumption that our null hypothesis is true.  </a:t>
                </a:r>
              </a:p>
              <a:p>
                <a:pPr lvl="1"/>
                <a:r>
                  <a:rPr lang="en-US" sz="2000" dirty="0"/>
                  <a:t>Ex. </a:t>
                </a:r>
              </a:p>
              <a:p>
                <a:r>
                  <a:rPr lang="en-US" sz="2000" b="1" i="1" dirty="0"/>
                  <a:t>	</a:t>
                </a:r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90800"/>
                <a:ext cx="8311008" cy="5274264"/>
              </a:xfrm>
              <a:prstGeom prst="rect">
                <a:avLst/>
              </a:prstGeom>
              <a:blipFill>
                <a:blip r:embed="rId3"/>
                <a:stretch>
                  <a:fillRect l="-762" t="-721" r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F1BFD1D-EDAD-DB25-6DA8-BE1946319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574" y="4267354"/>
            <a:ext cx="3378200" cy="254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8E15E5-527F-C723-E1BB-02536170D353}"/>
              </a:ext>
            </a:extLst>
          </p:cNvPr>
          <p:cNvSpPr/>
          <p:nvPr/>
        </p:nvSpPr>
        <p:spPr>
          <a:xfrm>
            <a:off x="4628574" y="4267354"/>
            <a:ext cx="206662" cy="3600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27751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Pieces to a Hypothesis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90800"/>
                <a:ext cx="8311008" cy="6197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sz="2000" b="1" i="1" dirty="0"/>
                  <a:t>Two competing and complementary claims about the world</a:t>
                </a:r>
              </a:p>
              <a:p>
                <a:pPr lvl="1"/>
                <a:r>
                  <a:rPr lang="en-US" sz="2000" dirty="0"/>
                  <a:t>A 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) and an alternative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  <a:p>
                <a:pPr lvl="1"/>
                <a:r>
                  <a:rPr lang="en-US" sz="2000" dirty="0"/>
                  <a:t>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AutoNum type="arabicPeriod"/>
                </a:pPr>
                <a:endParaRPr lang="en-US" sz="2000" b="1" i="1" dirty="0"/>
              </a:p>
              <a:p>
                <a:pPr marL="457200" indent="-457200">
                  <a:buAutoNum type="arabicPeriod"/>
                </a:pPr>
                <a:r>
                  <a:rPr lang="en-US" sz="2000" b="1" i="1" dirty="0"/>
                  <a:t>Test Statistic</a:t>
                </a:r>
              </a:p>
              <a:p>
                <a:pPr lvl="1"/>
                <a:r>
                  <a:rPr lang="en-US" sz="2000" dirty="0"/>
                  <a:t>A metric calculated with observed data that summarized how compatible the data are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Ex.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=0.85</m:t>
                    </m:r>
                  </m:oMath>
                </a14:m>
                <a:endParaRPr lang="en-US" sz="2000" dirty="0"/>
              </a:p>
              <a:p>
                <a:pPr marL="457200" indent="-457200">
                  <a:buAutoNum type="arabicPeriod"/>
                </a:pPr>
                <a:endParaRPr lang="en-US" sz="2000" b="1" i="1" dirty="0"/>
              </a:p>
              <a:p>
                <a:pPr marL="457200" indent="-457200">
                  <a:buAutoNum type="arabicPeriod"/>
                </a:pPr>
                <a:r>
                  <a:rPr lang="en-US" sz="2000" b="1" i="1" dirty="0"/>
                  <a:t>Null Distribution</a:t>
                </a:r>
              </a:p>
              <a:p>
                <a:pPr lvl="1"/>
                <a:r>
                  <a:rPr lang="en-US" sz="2000" dirty="0"/>
                  <a:t>The sampling distribution for our chosen test statistic under the assumption that our null hypothesis is true.  </a:t>
                </a:r>
              </a:p>
              <a:p>
                <a:pPr lvl="1"/>
                <a:r>
                  <a:rPr lang="en-US" sz="2000" dirty="0"/>
                  <a:t>Ex. </a:t>
                </a:r>
              </a:p>
              <a:p>
                <a:r>
                  <a:rPr lang="en-US" sz="2000" b="1" i="1" dirty="0"/>
                  <a:t>	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en-US" sz="2000" b="1" i="1" dirty="0"/>
                  <a:t>P-value</a:t>
                </a:r>
              </a:p>
              <a:p>
                <a:r>
                  <a:rPr lang="en-US" sz="2000" b="1" i="1" dirty="0"/>
                  <a:t>	</a:t>
                </a:r>
                <a:r>
                  <a:rPr lang="en-US" sz="2000" dirty="0"/>
                  <a:t>The probability of obtaining a test statistic as rare or more rare than our 	observed test statistic if the null hypothesis were true. </a:t>
                </a:r>
                <a:endParaRPr lang="en-US" sz="2000" b="1" i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90800"/>
                <a:ext cx="8311008" cy="6197594"/>
              </a:xfrm>
              <a:prstGeom prst="rect">
                <a:avLst/>
              </a:prstGeom>
              <a:blipFill>
                <a:blip r:embed="rId3"/>
                <a:stretch>
                  <a:fillRect l="-762" t="-615" r="-1220" b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F1BFD1D-EDAD-DB25-6DA8-BE1946319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574" y="4267354"/>
            <a:ext cx="1271227" cy="9558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8E15E5-527F-C723-E1BB-02536170D353}"/>
              </a:ext>
            </a:extLst>
          </p:cNvPr>
          <p:cNvSpPr/>
          <p:nvPr/>
        </p:nvSpPr>
        <p:spPr>
          <a:xfrm>
            <a:off x="4628574" y="4267354"/>
            <a:ext cx="206662" cy="3600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52283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662172"/>
                <a:ext cx="8311008" cy="5048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/>
                  <a:t>P-value</a:t>
                </a:r>
                <a:r>
                  <a:rPr lang="en-US" sz="2400" dirty="0"/>
                  <a:t> is a conditional probability that tells us how unusual our test statistic would be </a:t>
                </a:r>
                <a:r>
                  <a:rPr lang="en-US" sz="2400" i="1" dirty="0"/>
                  <a:t>given the null hypothesis is true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Ex. p-value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≥0.85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high p-value </a:t>
                </a:r>
                <a:r>
                  <a:rPr lang="en-US" sz="2400" dirty="0"/>
                  <a:t>implies it is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highly likely to observe our sample</a:t>
                </a:r>
                <a:r>
                  <a:rPr lang="en-US" sz="2400" i="1" dirty="0"/>
                  <a:t> </a:t>
                </a:r>
                <a:r>
                  <a:rPr lang="en-US" sz="2400" dirty="0"/>
                  <a:t>statistic if the null hypothesis it true.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 </a:t>
                </a:r>
                <a:r>
                  <a:rPr lang="en-US" sz="2400" i="1" dirty="0">
                    <a:solidFill>
                      <a:srgbClr val="002060"/>
                    </a:solidFill>
                  </a:rPr>
                  <a:t>low p-value </a:t>
                </a:r>
                <a:r>
                  <a:rPr lang="en-US" sz="2400" dirty="0"/>
                  <a:t>implies it is </a:t>
                </a:r>
                <a:r>
                  <a:rPr lang="en-US" sz="2400" i="1" dirty="0">
                    <a:solidFill>
                      <a:srgbClr val="002060"/>
                    </a:solidFill>
                  </a:rPr>
                  <a:t>highly unlikely to observe our sample </a:t>
                </a:r>
                <a:r>
                  <a:rPr lang="en-US" sz="2400" dirty="0"/>
                  <a:t>statistic if the null hypothesis is true.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662172"/>
                <a:ext cx="8311008" cy="5048177"/>
              </a:xfrm>
              <a:prstGeom prst="rect">
                <a:avLst/>
              </a:prstGeom>
              <a:blipFill>
                <a:blip r:embed="rId3"/>
                <a:stretch>
                  <a:fillRect l="-1067" t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488381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662172"/>
                <a:ext cx="8311008" cy="6156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/>
                  <a:t>P-value</a:t>
                </a:r>
                <a:r>
                  <a:rPr lang="en-US" sz="2400" dirty="0"/>
                  <a:t> is a conditional probability that tells us how unusual our test statistic would be </a:t>
                </a:r>
                <a:r>
                  <a:rPr lang="en-US" sz="2400" i="1" dirty="0"/>
                  <a:t>given the null hypothesis is true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Ex. p-value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≥0.85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high p-value </a:t>
                </a:r>
                <a:r>
                  <a:rPr lang="en-US" sz="2400" dirty="0"/>
                  <a:t>implies it is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highly likely to observe our sample</a:t>
                </a:r>
                <a:r>
                  <a:rPr lang="en-US" sz="2400" i="1" dirty="0"/>
                  <a:t> </a:t>
                </a:r>
                <a:r>
                  <a:rPr lang="en-US" sz="2400" dirty="0"/>
                  <a:t>statistic if the null hypothesis it true.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 </a:t>
                </a:r>
                <a:r>
                  <a:rPr lang="en-US" sz="2400" i="1" dirty="0">
                    <a:solidFill>
                      <a:srgbClr val="002060"/>
                    </a:solidFill>
                  </a:rPr>
                  <a:t>low p-value </a:t>
                </a:r>
                <a:r>
                  <a:rPr lang="en-US" sz="2400" dirty="0"/>
                  <a:t>implies it is </a:t>
                </a:r>
                <a:r>
                  <a:rPr lang="en-US" sz="2400" i="1" dirty="0">
                    <a:solidFill>
                      <a:srgbClr val="002060"/>
                    </a:solidFill>
                  </a:rPr>
                  <a:t>highly unlikely to observe our sample </a:t>
                </a:r>
                <a:r>
                  <a:rPr lang="en-US" sz="2400" dirty="0"/>
                  <a:t>statistic if the null hypothesis is true.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Because we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is true to calculate our p-value, we cannot use it in support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  <a:r>
                  <a:rPr lang="en-US" sz="2400" b="1" i="1" dirty="0"/>
                  <a:t>A high p-value suggests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b="1" i="1" dirty="0"/>
                  <a:t> is true but does not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b="1" i="1" dirty="0"/>
                  <a:t> is true.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662172"/>
                <a:ext cx="8311008" cy="6156172"/>
              </a:xfrm>
              <a:prstGeom prst="rect">
                <a:avLst/>
              </a:prstGeom>
              <a:blipFill>
                <a:blip r:embed="rId3"/>
                <a:stretch>
                  <a:fillRect l="-1067" t="-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756951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662172"/>
                <a:ext cx="8311008" cy="6894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/>
                  <a:t>P-value</a:t>
                </a:r>
                <a:r>
                  <a:rPr lang="en-US" sz="2400" dirty="0"/>
                  <a:t> is a conditional probability that tells us how unusual our test statistic would be </a:t>
                </a:r>
                <a:r>
                  <a:rPr lang="en-US" sz="2400" i="1" dirty="0"/>
                  <a:t>given the null hypothesis is true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Ex. p-value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≥0.85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high p-value </a:t>
                </a:r>
                <a:r>
                  <a:rPr lang="en-US" sz="2400" dirty="0"/>
                  <a:t>implies it is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highly likely to observe our sample</a:t>
                </a:r>
                <a:r>
                  <a:rPr lang="en-US" sz="2400" i="1" dirty="0"/>
                  <a:t> </a:t>
                </a:r>
                <a:r>
                  <a:rPr lang="en-US" sz="2400" dirty="0"/>
                  <a:t>statistic if the null hypothesis it true. </a:t>
                </a:r>
              </a:p>
              <a:p>
                <a:r>
                  <a:rPr lang="en-US" sz="2400" dirty="0"/>
                  <a:t>	When we see a high p-value we “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dirty="0"/>
                  <a:t>”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 </a:t>
                </a:r>
                <a:r>
                  <a:rPr lang="en-US" sz="2400" b="1" i="1" dirty="0">
                    <a:solidFill>
                      <a:srgbClr val="002060"/>
                    </a:solidFill>
                  </a:rPr>
                  <a:t>low p-value </a:t>
                </a:r>
                <a:r>
                  <a:rPr lang="en-US" sz="2400" dirty="0"/>
                  <a:t>implies it is </a:t>
                </a:r>
                <a:r>
                  <a:rPr lang="en-US" sz="2400" i="1" dirty="0">
                    <a:solidFill>
                      <a:srgbClr val="002060"/>
                    </a:solidFill>
                  </a:rPr>
                  <a:t>highly unlikely to observe our sample </a:t>
                </a:r>
                <a:r>
                  <a:rPr lang="en-US" sz="2400" dirty="0"/>
                  <a:t>statistic if the null hypothesis is true. </a:t>
                </a:r>
              </a:p>
              <a:p>
                <a:r>
                  <a:rPr lang="en-US" sz="2400" dirty="0"/>
                  <a:t>	When we see a low p-value we “</a:t>
                </a:r>
                <a:r>
                  <a:rPr lang="en-US" sz="2400" b="1" dirty="0">
                    <a:solidFill>
                      <a:srgbClr val="002060"/>
                    </a:solidFill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dirty="0"/>
                  <a:t>”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Because we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is true to calculate our p-value, we cannot use it in support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  <a:r>
                  <a:rPr lang="en-US" sz="2400" b="1" i="1" dirty="0"/>
                  <a:t>A high p-value suggests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b="1" i="1" dirty="0"/>
                  <a:t> is true but does not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b="1" i="1" dirty="0"/>
                  <a:t> is true.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662172"/>
                <a:ext cx="8311008" cy="6894836"/>
              </a:xfrm>
              <a:prstGeom prst="rect">
                <a:avLst/>
              </a:prstGeom>
              <a:blipFill>
                <a:blip r:embed="rId3"/>
                <a:stretch>
                  <a:fillRect l="-1067"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015757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662172"/>
                <a:ext cx="8311008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is the delineation between a high and low p-value?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Before we perform hypothesis testing we choose a threshold for high vs low p-values. We call this threshold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p-value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002060"/>
                    </a:solidFill>
                  </a:rPr>
                  <a:t>p-value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solidFill>
                      <a:srgbClr val="002060"/>
                    </a:solidFill>
                  </a:rPr>
                  <a:t> we 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endParaRPr lang="en-US" sz="2400" dirty="0"/>
              </a:p>
              <a:p>
                <a:r>
                  <a:rPr lang="en-US" sz="2400" dirty="0"/>
                  <a:t>When a p-value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we say </a:t>
                </a:r>
                <a:r>
                  <a:rPr lang="en-US" sz="2400" b="1" i="1" dirty="0"/>
                  <a:t>a statistically significant difference </a:t>
                </a:r>
                <a:r>
                  <a:rPr lang="en-US" sz="2400" dirty="0"/>
                  <a:t>exists.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can be any probability, but the most common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en-US" sz="2400" dirty="0"/>
                  <a:t>.  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662172"/>
                <a:ext cx="8311008" cy="4893647"/>
              </a:xfrm>
              <a:prstGeom prst="rect">
                <a:avLst/>
              </a:prstGeom>
              <a:blipFill>
                <a:blip r:embed="rId3"/>
                <a:stretch>
                  <a:fillRect l="-1067" t="-1036" r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230918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662172"/>
                <a:ext cx="8311008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is the delineation between a high and low p-value?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Before we perform hypothesis testing we choose a threshold for high vs low p-values. We call this threshold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p-value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002060"/>
                    </a:solidFill>
                  </a:rPr>
                  <a:t>p-value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solidFill>
                      <a:srgbClr val="002060"/>
                    </a:solidFill>
                  </a:rPr>
                  <a:t> we 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endParaRPr lang="en-US" sz="2400" dirty="0"/>
              </a:p>
              <a:p>
                <a:r>
                  <a:rPr lang="en-US" sz="2400" dirty="0"/>
                  <a:t>When a p-value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we say </a:t>
                </a:r>
                <a:r>
                  <a:rPr lang="en-US" sz="2400" b="1" i="1" dirty="0"/>
                  <a:t>a statistically significant difference </a:t>
                </a:r>
                <a:r>
                  <a:rPr lang="en-US" sz="2400" dirty="0"/>
                  <a:t>exists.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can be any probability, but the most common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en-US" sz="2400" dirty="0"/>
                  <a:t>.  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662172"/>
                <a:ext cx="8311008" cy="4893647"/>
              </a:xfrm>
              <a:prstGeom prst="rect">
                <a:avLst/>
              </a:prstGeom>
              <a:blipFill>
                <a:blip r:embed="rId3"/>
                <a:stretch>
                  <a:fillRect l="-1067" t="-1036" r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8B7827C-7CEA-4707-F990-7EA908DC7D27}"/>
                  </a:ext>
                </a:extLst>
              </p:cNvPr>
              <p:cNvSpPr/>
              <p:nvPr/>
            </p:nvSpPr>
            <p:spPr>
              <a:xfrm>
                <a:off x="3567887" y="5274747"/>
                <a:ext cx="8207959" cy="144470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/>
                  <a:t>. What would we do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if we calculated a p-value of 0.01? 0.15?</a:t>
                </a:r>
              </a:p>
            </p:txBody>
          </p:sp>
        </mc:Choice>
        <mc:Fallback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8B7827C-7CEA-4707-F990-7EA908DC7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887" y="5274747"/>
                <a:ext cx="8207959" cy="144470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934247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Hypothesis Testing</a:t>
            </a:r>
          </a:p>
          <a:p>
            <a:pPr lvl="1"/>
            <a:r>
              <a:rPr lang="en-US" sz="2000" dirty="0"/>
              <a:t>Statistical Inference </a:t>
            </a:r>
          </a:p>
          <a:p>
            <a:pPr lvl="1"/>
            <a:r>
              <a:rPr lang="en-US" sz="2000" dirty="0"/>
              <a:t>Central Limit Theorem </a:t>
            </a:r>
          </a:p>
          <a:p>
            <a:pPr lvl="1"/>
            <a:r>
              <a:rPr lang="en-US" sz="2000" dirty="0"/>
              <a:t>Normal Distribution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662172"/>
                <a:ext cx="8311008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is the delineation between a high and low p-value?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Before we perform hypothesis testing we choose a threshold for high vs low p-values. We call this threshold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p-value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002060"/>
                    </a:solidFill>
                  </a:rPr>
                  <a:t>p-value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solidFill>
                      <a:srgbClr val="002060"/>
                    </a:solidFill>
                  </a:rPr>
                  <a:t> we 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endParaRPr lang="en-US" sz="2400" dirty="0"/>
              </a:p>
              <a:p>
                <a:r>
                  <a:rPr lang="en-US" sz="2400" dirty="0"/>
                  <a:t>When a p-value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we say </a:t>
                </a:r>
                <a:r>
                  <a:rPr lang="en-US" sz="2400" b="1" i="1" dirty="0"/>
                  <a:t>a statistically significant difference </a:t>
                </a:r>
                <a:r>
                  <a:rPr lang="en-US" sz="2400" dirty="0"/>
                  <a:t>exists.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can be any probability, but the most common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en-US" sz="2400" dirty="0"/>
                  <a:t>.  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662172"/>
                <a:ext cx="8311008" cy="4893647"/>
              </a:xfrm>
              <a:prstGeom prst="rect">
                <a:avLst/>
              </a:prstGeom>
              <a:blipFill>
                <a:blip r:embed="rId3"/>
                <a:stretch>
                  <a:fillRect l="-1067" t="-1036" r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8B7827C-7CEA-4707-F990-7EA908DC7D27}"/>
                  </a:ext>
                </a:extLst>
              </p:cNvPr>
              <p:cNvSpPr/>
              <p:nvPr/>
            </p:nvSpPr>
            <p:spPr>
              <a:xfrm>
                <a:off x="3567887" y="5274747"/>
                <a:ext cx="8207959" cy="144470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 sz="2400" dirty="0"/>
                  <a:t>. What would we do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if we calculated a p-value of 0.01? 0.15?</a:t>
                </a:r>
              </a:p>
            </p:txBody>
          </p:sp>
        </mc:Choice>
        <mc:Fallback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8B7827C-7CEA-4707-F990-7EA908DC7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887" y="5274747"/>
                <a:ext cx="8207959" cy="144470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093247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662172"/>
                <a:ext cx="8311008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is the delineation between a high and low p-value?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Before we perform hypothesis testing we choose a threshold for high vs low p-values. We call this threshold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p-value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002060"/>
                    </a:solidFill>
                  </a:rPr>
                  <a:t>p-value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solidFill>
                      <a:srgbClr val="002060"/>
                    </a:solidFill>
                  </a:rPr>
                  <a:t> we 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endParaRPr lang="en-US" sz="2400" dirty="0"/>
              </a:p>
              <a:p>
                <a:r>
                  <a:rPr lang="en-US" sz="2400" dirty="0"/>
                  <a:t>When a p-value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we say </a:t>
                </a:r>
                <a:r>
                  <a:rPr lang="en-US" sz="2400" b="1" i="1" dirty="0"/>
                  <a:t>a statistically significant difference </a:t>
                </a:r>
                <a:r>
                  <a:rPr lang="en-US" sz="2400" dirty="0"/>
                  <a:t>exists.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can be any probability, but the most common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en-US" sz="2400" dirty="0"/>
                  <a:t>.  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662172"/>
                <a:ext cx="8311008" cy="4893647"/>
              </a:xfrm>
              <a:prstGeom prst="rect">
                <a:avLst/>
              </a:prstGeom>
              <a:blipFill>
                <a:blip r:embed="rId3"/>
                <a:stretch>
                  <a:fillRect l="-1067" t="-1036" r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8B7827C-7CEA-4707-F990-7EA908DC7D27}"/>
                  </a:ext>
                </a:extLst>
              </p:cNvPr>
              <p:cNvSpPr/>
              <p:nvPr/>
            </p:nvSpPr>
            <p:spPr>
              <a:xfrm>
                <a:off x="3567887" y="5274747"/>
                <a:ext cx="8207959" cy="144470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. What would we do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if we calculated a p-value of 0.01? 0.15?</a:t>
                </a:r>
              </a:p>
            </p:txBody>
          </p:sp>
        </mc:Choice>
        <mc:Fallback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8B7827C-7CEA-4707-F990-7EA908DC7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887" y="5274747"/>
                <a:ext cx="8207959" cy="144470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110554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662172"/>
                <a:ext cx="8311008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is the delineation between a high and low p-value?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Before we perform hypothesis testing we choose a threshold for high vs low p-values. We call this threshold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p-value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002060"/>
                    </a:solidFill>
                  </a:rPr>
                  <a:t>p-value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solidFill>
                      <a:srgbClr val="002060"/>
                    </a:solidFill>
                  </a:rPr>
                  <a:t> we 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endParaRPr lang="en-US" sz="2400" dirty="0"/>
              </a:p>
              <a:p>
                <a:r>
                  <a:rPr lang="en-US" sz="2400" dirty="0"/>
                  <a:t>When a p-value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we say </a:t>
                </a:r>
                <a:r>
                  <a:rPr lang="en-US" sz="2400" b="1" i="1" dirty="0"/>
                  <a:t>a statistically significant difference </a:t>
                </a:r>
                <a:r>
                  <a:rPr lang="en-US" sz="2400" dirty="0"/>
                  <a:t>exists.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can be any probability, but the most common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en-US" sz="2400" dirty="0"/>
                  <a:t>.  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662172"/>
                <a:ext cx="8311008" cy="4893647"/>
              </a:xfrm>
              <a:prstGeom prst="rect">
                <a:avLst/>
              </a:prstGeom>
              <a:blipFill>
                <a:blip r:embed="rId3"/>
                <a:stretch>
                  <a:fillRect l="-1067" t="-1036" r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8B7827C-7CEA-4707-F990-7EA908DC7D27}"/>
                  </a:ext>
                </a:extLst>
              </p:cNvPr>
              <p:cNvSpPr/>
              <p:nvPr/>
            </p:nvSpPr>
            <p:spPr>
              <a:xfrm>
                <a:off x="3567887" y="5274747"/>
                <a:ext cx="8207959" cy="144470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. What would we do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if we calculated a p-value of 0.01? 0.15?</a:t>
                </a:r>
              </a:p>
            </p:txBody>
          </p:sp>
        </mc:Choice>
        <mc:Fallback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8B7827C-7CEA-4707-F990-7EA908DC7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887" y="5274747"/>
                <a:ext cx="8207959" cy="144470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795223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662172"/>
            <a:ext cx="83110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i="1" dirty="0"/>
              <a:t>p-value</a:t>
            </a:r>
            <a:r>
              <a:rPr lang="en-US" sz="2400" dirty="0"/>
              <a:t> is the probability of obtaining a test statistic as rare or more rare than our observed test statistic if the null hypothesis were true. </a:t>
            </a:r>
          </a:p>
          <a:p>
            <a:endParaRPr lang="en-US" sz="2400" dirty="0"/>
          </a:p>
          <a:p>
            <a:r>
              <a:rPr lang="en-US" sz="2400" dirty="0"/>
              <a:t>How do we get the p-value?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6017670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662172"/>
            <a:ext cx="83110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i="1" dirty="0"/>
              <a:t>p-value</a:t>
            </a:r>
            <a:r>
              <a:rPr lang="en-US" sz="2400" dirty="0"/>
              <a:t> is the probability of obtaining a test statistic as rare or more rare than our observed test statistic if the null hypothesis were true. </a:t>
            </a:r>
          </a:p>
          <a:p>
            <a:endParaRPr lang="en-US" sz="2400" dirty="0"/>
          </a:p>
          <a:p>
            <a:r>
              <a:rPr lang="en-US" sz="2400" dirty="0"/>
              <a:t>How do we get the p-value? From our null distribution, generated with bootstrap. </a:t>
            </a:r>
          </a:p>
          <a:p>
            <a:endParaRPr lang="en-US" sz="2400" dirty="0"/>
          </a:p>
        </p:txBody>
      </p:sp>
      <p:pic>
        <p:nvPicPr>
          <p:cNvPr id="3" name="Picture 2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0C0E2658-E4A2-7388-2E7A-39CC47740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247" y="2897955"/>
            <a:ext cx="5014191" cy="37700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51137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662172"/>
                <a:ext cx="8311008" cy="1984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Under increased sample sizes, sampling distributions (of continuous random variables) form a </a:t>
                </a:r>
                <a:r>
                  <a:rPr lang="en-US" sz="2400" b="1" i="1" dirty="0"/>
                  <a:t>density curve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Ex. n = rolls,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400" dirty="0"/>
                  <a:t> = proportion of sixes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662172"/>
                <a:ext cx="8311008" cy="1984069"/>
              </a:xfrm>
              <a:prstGeom prst="rect">
                <a:avLst/>
              </a:prstGeom>
              <a:blipFill>
                <a:blip r:embed="rId3"/>
                <a:stretch>
                  <a:fillRect l="-1067" t="-2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AA3308D2-2991-0F94-FB80-C26FDC0A4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173" y="2413577"/>
            <a:ext cx="7772400" cy="4142432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2F816B31-E0B9-CF34-0280-5C1C914D8296}"/>
              </a:ext>
            </a:extLst>
          </p:cNvPr>
          <p:cNvSpPr/>
          <p:nvPr/>
        </p:nvSpPr>
        <p:spPr>
          <a:xfrm>
            <a:off x="8201891" y="4724395"/>
            <a:ext cx="2646218" cy="1399314"/>
          </a:xfrm>
          <a:custGeom>
            <a:avLst/>
            <a:gdLst>
              <a:gd name="connsiteX0" fmla="*/ 0 w 2576945"/>
              <a:gd name="connsiteY0" fmla="*/ 1371605 h 1399314"/>
              <a:gd name="connsiteX1" fmla="*/ 1011382 w 2576945"/>
              <a:gd name="connsiteY1" fmla="*/ 914405 h 1399314"/>
              <a:gd name="connsiteX2" fmla="*/ 1399309 w 2576945"/>
              <a:gd name="connsiteY2" fmla="*/ 5 h 1399314"/>
              <a:gd name="connsiteX3" fmla="*/ 1925782 w 2576945"/>
              <a:gd name="connsiteY3" fmla="*/ 900550 h 1399314"/>
              <a:gd name="connsiteX4" fmla="*/ 2576945 w 2576945"/>
              <a:gd name="connsiteY4" fmla="*/ 1399314 h 139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6945" h="1399314">
                <a:moveTo>
                  <a:pt x="0" y="1371605"/>
                </a:moveTo>
                <a:cubicBezTo>
                  <a:pt x="389082" y="1257305"/>
                  <a:pt x="778164" y="1143005"/>
                  <a:pt x="1011382" y="914405"/>
                </a:cubicBezTo>
                <a:cubicBezTo>
                  <a:pt x="1244600" y="685805"/>
                  <a:pt x="1246909" y="2314"/>
                  <a:pt x="1399309" y="5"/>
                </a:cubicBezTo>
                <a:cubicBezTo>
                  <a:pt x="1551709" y="-2304"/>
                  <a:pt x="1729509" y="667332"/>
                  <a:pt x="1925782" y="900550"/>
                </a:cubicBezTo>
                <a:cubicBezTo>
                  <a:pt x="2122055" y="1133768"/>
                  <a:pt x="2470727" y="1313877"/>
                  <a:pt x="2576945" y="1399314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0038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662172"/>
            <a:ext cx="8311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i="1" dirty="0"/>
              <a:t>central limit theorem</a:t>
            </a:r>
            <a:r>
              <a:rPr lang="en-US" sz="2400" dirty="0"/>
              <a:t> states if observations in a sample are independent and the size of the sample is large, then the sampling distribution of a parameter is well-approximated the  Normal distribution. </a:t>
            </a:r>
          </a:p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AA3308D2-2991-0F94-FB80-C26FDC0A4E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43" t="50768"/>
          <a:stretch/>
        </p:blipFill>
        <p:spPr>
          <a:xfrm>
            <a:off x="3464839" y="3103418"/>
            <a:ext cx="3711864" cy="2039427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2F816B31-E0B9-CF34-0280-5C1C914D8296}"/>
              </a:ext>
            </a:extLst>
          </p:cNvPr>
          <p:cNvSpPr/>
          <p:nvPr/>
        </p:nvSpPr>
        <p:spPr>
          <a:xfrm>
            <a:off x="4019021" y="3311232"/>
            <a:ext cx="2646218" cy="1399314"/>
          </a:xfrm>
          <a:custGeom>
            <a:avLst/>
            <a:gdLst>
              <a:gd name="connsiteX0" fmla="*/ 0 w 2576945"/>
              <a:gd name="connsiteY0" fmla="*/ 1371605 h 1399314"/>
              <a:gd name="connsiteX1" fmla="*/ 1011382 w 2576945"/>
              <a:gd name="connsiteY1" fmla="*/ 914405 h 1399314"/>
              <a:gd name="connsiteX2" fmla="*/ 1399309 w 2576945"/>
              <a:gd name="connsiteY2" fmla="*/ 5 h 1399314"/>
              <a:gd name="connsiteX3" fmla="*/ 1925782 w 2576945"/>
              <a:gd name="connsiteY3" fmla="*/ 900550 h 1399314"/>
              <a:gd name="connsiteX4" fmla="*/ 2576945 w 2576945"/>
              <a:gd name="connsiteY4" fmla="*/ 1399314 h 139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6945" h="1399314">
                <a:moveTo>
                  <a:pt x="0" y="1371605"/>
                </a:moveTo>
                <a:cubicBezTo>
                  <a:pt x="389082" y="1257305"/>
                  <a:pt x="778164" y="1143005"/>
                  <a:pt x="1011382" y="914405"/>
                </a:cubicBezTo>
                <a:cubicBezTo>
                  <a:pt x="1244600" y="685805"/>
                  <a:pt x="1246909" y="2314"/>
                  <a:pt x="1399309" y="5"/>
                </a:cubicBezTo>
                <a:cubicBezTo>
                  <a:pt x="1551709" y="-2304"/>
                  <a:pt x="1729509" y="667332"/>
                  <a:pt x="1925782" y="900550"/>
                </a:cubicBezTo>
                <a:cubicBezTo>
                  <a:pt x="2122055" y="1133768"/>
                  <a:pt x="2470727" y="1313877"/>
                  <a:pt x="2576945" y="1399314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366ACCB5-F281-92D6-60C6-1C6E7E88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222" y="2788492"/>
            <a:ext cx="4770625" cy="266927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BE563C6-C207-3616-AA49-23BD5D47DDD9}"/>
              </a:ext>
            </a:extLst>
          </p:cNvPr>
          <p:cNvSpPr/>
          <p:nvPr/>
        </p:nvSpPr>
        <p:spPr>
          <a:xfrm>
            <a:off x="7176703" y="5392227"/>
            <a:ext cx="3726873" cy="1427019"/>
          </a:xfrm>
          <a:prstGeom prst="wedgeRoundRectCallout">
            <a:avLst>
              <a:gd name="adj1" fmla="val 10022"/>
              <a:gd name="adj2" fmla="val -60801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Symmetric, unimodal, bell-shaped </a:t>
            </a:r>
          </a:p>
        </p:txBody>
      </p:sp>
    </p:spTree>
    <p:extLst>
      <p:ext uri="{BB962C8B-B14F-4D97-AF65-F5344CB8AC3E}">
        <p14:creationId xmlns:p14="http://schemas.microsoft.com/office/powerpoint/2010/main" val="2984436190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6370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i="1" dirty="0"/>
                  <a:t>Normal distribution </a:t>
                </a:r>
                <a:r>
                  <a:rPr lang="en-US" sz="2400" dirty="0"/>
                  <a:t>describes a continuous random variable whose density curve is symmetric, unimodal, and bell-shaped.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We write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𝑁𝑜𝑟𝑚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is the mean of the random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is its standard deviation.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we call the distribution the </a:t>
                </a:r>
                <a:r>
                  <a:rPr lang="en-US" sz="2400" b="1" i="1" dirty="0"/>
                  <a:t>standard Normal distribution</a:t>
                </a:r>
                <a:r>
                  <a:rPr lang="en-US" sz="2400" dirty="0"/>
                  <a:t>.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6370975"/>
              </a:xfrm>
              <a:prstGeom prst="rect">
                <a:avLst/>
              </a:prstGeom>
              <a:blipFill>
                <a:blip r:embed="rId3"/>
                <a:stretch>
                  <a:fillRect l="-1067" t="-795" r="-1372" b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366ACCB5-F281-92D6-60C6-1C6E7E88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667" y="1044158"/>
            <a:ext cx="6469352" cy="36197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DEB3CE-3979-23C2-8253-E4AD0B7EA17E}"/>
              </a:ext>
            </a:extLst>
          </p:cNvPr>
          <p:cNvSpPr/>
          <p:nvPr/>
        </p:nvSpPr>
        <p:spPr>
          <a:xfrm>
            <a:off x="7523018" y="4350327"/>
            <a:ext cx="318655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11375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i="1" dirty="0"/>
                  <a:t>Normal distribution </a:t>
                </a:r>
                <a:r>
                  <a:rPr lang="en-US" sz="2400" dirty="0"/>
                  <a:t>describes a continuous random variable whose density curve is symmetric, unimodal, and bell-shaped.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write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𝑁𝑜𝑟𝑚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is the mean of the random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is its standard deviation.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2308324"/>
              </a:xfrm>
              <a:prstGeom prst="rect">
                <a:avLst/>
              </a:prstGeom>
              <a:blipFill>
                <a:blip r:embed="rId3"/>
                <a:stretch>
                  <a:fillRect l="-1067" t="-2186" r="-1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366ACCB5-F281-92D6-60C6-1C6E7E88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667" y="2415759"/>
            <a:ext cx="6469352" cy="36197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78E7D5E3-50EB-FFD8-8947-CE335F8C25C2}"/>
                  </a:ext>
                </a:extLst>
              </p:cNvPr>
              <p:cNvSpPr/>
              <p:nvPr/>
            </p:nvSpPr>
            <p:spPr>
              <a:xfrm>
                <a:off x="9625421" y="3674692"/>
                <a:ext cx="2313660" cy="1057519"/>
              </a:xfrm>
              <a:prstGeom prst="wedgeRoundRectCallout">
                <a:avLst>
                  <a:gd name="adj1" fmla="val -131174"/>
                  <a:gd name="adj2" fmla="val 123245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The curve is centered 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78E7D5E3-50EB-FFD8-8947-CE335F8C2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421" y="3674692"/>
                <a:ext cx="2313660" cy="1057519"/>
              </a:xfrm>
              <a:prstGeom prst="wedgeRoundRectCallout">
                <a:avLst>
                  <a:gd name="adj1" fmla="val -131174"/>
                  <a:gd name="adj2" fmla="val 123245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11772E-A683-6E96-5C45-6DC0EA41FD1B}"/>
              </a:ext>
            </a:extLst>
          </p:cNvPr>
          <p:cNvCxnSpPr/>
          <p:nvPr/>
        </p:nvCxnSpPr>
        <p:spPr>
          <a:xfrm>
            <a:off x="7648053" y="2770910"/>
            <a:ext cx="0" cy="281247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466FCE7-B229-53B1-FE8D-0842220F3D1E}"/>
              </a:ext>
            </a:extLst>
          </p:cNvPr>
          <p:cNvSpPr/>
          <p:nvPr/>
        </p:nvSpPr>
        <p:spPr>
          <a:xfrm>
            <a:off x="7488725" y="5725020"/>
            <a:ext cx="318655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42922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i="1" dirty="0"/>
                  <a:t>Normal distribution </a:t>
                </a:r>
                <a:r>
                  <a:rPr lang="en-US" sz="2400" dirty="0"/>
                  <a:t>describes a continuous random variable whose density curve is symmetric, unimodal, and bell-shaped.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write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𝑁𝑜𝑟𝑚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is the mean of the random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is its standard deviation.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1938992"/>
              </a:xfrm>
              <a:prstGeom prst="rect">
                <a:avLst/>
              </a:prstGeom>
              <a:blipFill>
                <a:blip r:embed="rId3"/>
                <a:stretch>
                  <a:fillRect l="-1067" t="-2597" r="-1372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366ACCB5-F281-92D6-60C6-1C6E7E88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667" y="2429611"/>
            <a:ext cx="6469352" cy="3619756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C4F2765-9791-839F-D63B-BE89594A1876}"/>
              </a:ext>
            </a:extLst>
          </p:cNvPr>
          <p:cNvSpPr/>
          <p:nvPr/>
        </p:nvSpPr>
        <p:spPr>
          <a:xfrm>
            <a:off x="5237018" y="2806759"/>
            <a:ext cx="5024351" cy="2691114"/>
          </a:xfrm>
          <a:custGeom>
            <a:avLst/>
            <a:gdLst>
              <a:gd name="connsiteX0" fmla="*/ 0 w 5024351"/>
              <a:gd name="connsiteY0" fmla="*/ 2638076 h 2691114"/>
              <a:gd name="connsiteX1" fmla="*/ 678872 w 5024351"/>
              <a:gd name="connsiteY1" fmla="*/ 2430258 h 2691114"/>
              <a:gd name="connsiteX2" fmla="*/ 1496291 w 5024351"/>
              <a:gd name="connsiteY2" fmla="*/ 1308039 h 2691114"/>
              <a:gd name="connsiteX3" fmla="*/ 2272145 w 5024351"/>
              <a:gd name="connsiteY3" fmla="*/ 47276 h 2691114"/>
              <a:gd name="connsiteX4" fmla="*/ 2867891 w 5024351"/>
              <a:gd name="connsiteY4" fmla="*/ 352076 h 2691114"/>
              <a:gd name="connsiteX5" fmla="*/ 3269672 w 5024351"/>
              <a:gd name="connsiteY5" fmla="*/ 1155639 h 2691114"/>
              <a:gd name="connsiteX6" fmla="*/ 3546763 w 5024351"/>
              <a:gd name="connsiteY6" fmla="*/ 1737530 h 2691114"/>
              <a:gd name="connsiteX7" fmla="*/ 4087091 w 5024351"/>
              <a:gd name="connsiteY7" fmla="*/ 2402549 h 2691114"/>
              <a:gd name="connsiteX8" fmla="*/ 4821382 w 5024351"/>
              <a:gd name="connsiteY8" fmla="*/ 2665785 h 2691114"/>
              <a:gd name="connsiteX9" fmla="*/ 55418 w 5024351"/>
              <a:gd name="connsiteY9" fmla="*/ 2665785 h 269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4351" h="2691114">
                <a:moveTo>
                  <a:pt x="0" y="2638076"/>
                </a:moveTo>
                <a:cubicBezTo>
                  <a:pt x="214745" y="2645003"/>
                  <a:pt x="429490" y="2651931"/>
                  <a:pt x="678872" y="2430258"/>
                </a:cubicBezTo>
                <a:cubicBezTo>
                  <a:pt x="928254" y="2208585"/>
                  <a:pt x="1230746" y="1705203"/>
                  <a:pt x="1496291" y="1308039"/>
                </a:cubicBezTo>
                <a:cubicBezTo>
                  <a:pt x="1761836" y="910875"/>
                  <a:pt x="2043545" y="206603"/>
                  <a:pt x="2272145" y="47276"/>
                </a:cubicBezTo>
                <a:cubicBezTo>
                  <a:pt x="2500745" y="-112051"/>
                  <a:pt x="2701637" y="167349"/>
                  <a:pt x="2867891" y="352076"/>
                </a:cubicBezTo>
                <a:cubicBezTo>
                  <a:pt x="3034145" y="536803"/>
                  <a:pt x="3156527" y="924730"/>
                  <a:pt x="3269672" y="1155639"/>
                </a:cubicBezTo>
                <a:cubicBezTo>
                  <a:pt x="3382817" y="1386548"/>
                  <a:pt x="3410527" y="1529712"/>
                  <a:pt x="3546763" y="1737530"/>
                </a:cubicBezTo>
                <a:cubicBezTo>
                  <a:pt x="3682999" y="1945348"/>
                  <a:pt x="3874654" y="2247840"/>
                  <a:pt x="4087091" y="2402549"/>
                </a:cubicBezTo>
                <a:cubicBezTo>
                  <a:pt x="4299528" y="2557258"/>
                  <a:pt x="5493327" y="2621912"/>
                  <a:pt x="4821382" y="2665785"/>
                </a:cubicBezTo>
                <a:cubicBezTo>
                  <a:pt x="4149437" y="2709658"/>
                  <a:pt x="2102427" y="2687721"/>
                  <a:pt x="55418" y="2665785"/>
                </a:cubicBezTo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78E7D5E3-50EB-FFD8-8947-CE335F8C25C2}"/>
              </a:ext>
            </a:extLst>
          </p:cNvPr>
          <p:cNvSpPr/>
          <p:nvPr/>
        </p:nvSpPr>
        <p:spPr>
          <a:xfrm>
            <a:off x="8946549" y="3101049"/>
            <a:ext cx="2724686" cy="1354509"/>
          </a:xfrm>
          <a:prstGeom prst="wedgeRoundRectCallout">
            <a:avLst>
              <a:gd name="adj1" fmla="val -80275"/>
              <a:gd name="adj2" fmla="val 42019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Total area under the curve =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14B3A9-95D1-CFD4-F90B-E1FE51B617F2}"/>
              </a:ext>
            </a:extLst>
          </p:cNvPr>
          <p:cNvSpPr/>
          <p:nvPr/>
        </p:nvSpPr>
        <p:spPr>
          <a:xfrm>
            <a:off x="7589865" y="5778039"/>
            <a:ext cx="318655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054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Up: Statistics and CIs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734150"/>
                <a:ext cx="8311008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statistics, we want to know about populations, but we only have sample data to work with. </a:t>
                </a:r>
              </a:p>
              <a:p>
                <a:r>
                  <a:rPr lang="en-US" sz="2400" dirty="0"/>
                  <a:t>So we estimate population parameters using </a:t>
                </a:r>
                <a:r>
                  <a:rPr lang="en-US" sz="2400" b="1" i="1" dirty="0"/>
                  <a:t>sample statistics</a:t>
                </a:r>
                <a:r>
                  <a:rPr lang="en-US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Sample mean: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Sample proportion: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sz="2400" dirty="0"/>
              </a:p>
              <a:p>
                <a:r>
                  <a:rPr lang="en-US" sz="2400" b="1" dirty="0"/>
                  <a:t>Sample statistics are random variables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734150"/>
                <a:ext cx="8311008" cy="3046988"/>
              </a:xfrm>
              <a:prstGeom prst="rect">
                <a:avLst/>
              </a:prstGeom>
              <a:blipFill>
                <a:blip r:embed="rId3"/>
                <a:stretch>
                  <a:fillRect l="-1067" t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8EA4ADED-2E93-AECE-B0D0-B142A0AD1B6D}"/>
                  </a:ext>
                </a:extLst>
              </p:cNvPr>
              <p:cNvSpPr/>
              <p:nvPr/>
            </p:nvSpPr>
            <p:spPr>
              <a:xfrm>
                <a:off x="2807781" y="3158836"/>
                <a:ext cx="9131300" cy="3394364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i="1" dirty="0">
                    <a:latin typeface="+mj-lt"/>
                  </a:rPr>
                  <a:t>Practice</a:t>
                </a:r>
                <a:r>
                  <a:rPr lang="en-US" sz="2400" dirty="0">
                    <a:latin typeface="+mj-lt"/>
                  </a:rPr>
                  <a:t>: </a:t>
                </a:r>
              </a:p>
              <a:p>
                <a:r>
                  <a:rPr lang="en-US" sz="2400" dirty="0">
                    <a:latin typeface="+mj-lt"/>
                  </a:rPr>
                  <a:t>Let an experiment be rolling a loaded die (loaded to land on six 50% of the time) 1000 times and counting the proportion of sixes. </a:t>
                </a:r>
              </a:p>
              <a:p>
                <a:r>
                  <a:rPr lang="en-US" sz="2400" dirty="0">
                    <a:latin typeface="+mj-lt"/>
                  </a:rPr>
                  <a:t>In this scenario, what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latin typeface="+mj-lt"/>
                  </a:rPr>
                  <a:t>, and what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400" i="1" dirty="0">
                    <a:latin typeface="+mj-lt"/>
                  </a:rPr>
                  <a:t>? </a:t>
                </a:r>
              </a:p>
              <a:p>
                <a:endParaRPr lang="en-US" sz="2400" i="1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If I repeat this experiment 100 times and construct a 95% confidence interval (CI)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 each time, how many CI’s would you expect to capture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latin typeface="+mj-lt"/>
                  </a:rPr>
                  <a:t>?</a:t>
                </a:r>
              </a:p>
            </p:txBody>
          </p:sp>
        </mc:Choice>
        <mc:Fallback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8EA4ADED-2E93-AECE-B0D0-B142A0AD1B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781" y="3158836"/>
                <a:ext cx="9131300" cy="339436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122359"/>
      </p:ext>
    </p:extLst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Normal distribution: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𝑁𝑜𝑟𝑚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is the mean of the random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is its standard deviation.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For any observation, x, we can quantify how unusual it is by looking at how many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’s away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it falls.  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6740307"/>
              </a:xfrm>
              <a:prstGeom prst="rect">
                <a:avLst/>
              </a:prstGeom>
              <a:blipFill>
                <a:blip r:embed="rId3"/>
                <a:stretch>
                  <a:fillRect l="-1067" t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366ACCB5-F281-92D6-60C6-1C6E7E88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812" y="1058006"/>
            <a:ext cx="6469352" cy="361975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F65C30-0DD3-8135-9DB6-C4DD41210901}"/>
              </a:ext>
            </a:extLst>
          </p:cNvPr>
          <p:cNvCxnSpPr/>
          <p:nvPr/>
        </p:nvCxnSpPr>
        <p:spPr>
          <a:xfrm>
            <a:off x="7648053" y="1399302"/>
            <a:ext cx="0" cy="281247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37F8FCE-A6E8-121E-A93D-A3D9435F03D6}"/>
              </a:ext>
            </a:extLst>
          </p:cNvPr>
          <p:cNvSpPr/>
          <p:nvPr/>
        </p:nvSpPr>
        <p:spPr>
          <a:xfrm>
            <a:off x="8409553" y="4442233"/>
            <a:ext cx="318655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234B4C-BF83-D80B-491E-BCE99359D34D}"/>
                  </a:ext>
                </a:extLst>
              </p:cNvPr>
              <p:cNvSpPr/>
              <p:nvPr/>
            </p:nvSpPr>
            <p:spPr>
              <a:xfrm>
                <a:off x="7461015" y="4386813"/>
                <a:ext cx="318655" cy="193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234B4C-BF83-D80B-491E-BCE99359D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015" y="4386813"/>
                <a:ext cx="318655" cy="193964"/>
              </a:xfrm>
              <a:prstGeom prst="rect">
                <a:avLst/>
              </a:prstGeom>
              <a:blipFill>
                <a:blip r:embed="rId5"/>
                <a:stretch>
                  <a:fillRect l="-19231" b="-8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878A13-BF42-C799-FBBA-C5E37A1B2C46}"/>
              </a:ext>
            </a:extLst>
          </p:cNvPr>
          <p:cNvCxnSpPr/>
          <p:nvPr/>
        </p:nvCxnSpPr>
        <p:spPr>
          <a:xfrm>
            <a:off x="8555369" y="2673921"/>
            <a:ext cx="0" cy="155448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500A16F2-F7CE-03B4-F776-0D0282F3E3B9}"/>
              </a:ext>
            </a:extLst>
          </p:cNvPr>
          <p:cNvSpPr/>
          <p:nvPr/>
        </p:nvSpPr>
        <p:spPr>
          <a:xfrm rot="5400000">
            <a:off x="7947405" y="4283631"/>
            <a:ext cx="218898" cy="99702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07157"/>
      </p:ext>
    </p:extLst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7109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Normal distribution: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𝑁𝑜𝑟𝑚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is the mean of the random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is its standard deviation.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For any observation, x, we can quantify how unusual it is by looking at how many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’s away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it falls, this is called a </a:t>
                </a:r>
                <a:r>
                  <a:rPr lang="en-US" sz="2400" b="1" i="1" dirty="0"/>
                  <a:t>z-score</a:t>
                </a:r>
                <a:r>
                  <a:rPr lang="en-US" sz="2400" dirty="0"/>
                  <a:t>.   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7109639"/>
              </a:xfrm>
              <a:prstGeom prst="rect">
                <a:avLst/>
              </a:prstGeom>
              <a:blipFill>
                <a:blip r:embed="rId3"/>
                <a:stretch>
                  <a:fillRect l="-1067" t="-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366ACCB5-F281-92D6-60C6-1C6E7E88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812" y="1058006"/>
            <a:ext cx="6469352" cy="361975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F65C30-0DD3-8135-9DB6-C4DD41210901}"/>
              </a:ext>
            </a:extLst>
          </p:cNvPr>
          <p:cNvCxnSpPr/>
          <p:nvPr/>
        </p:nvCxnSpPr>
        <p:spPr>
          <a:xfrm>
            <a:off x="7648053" y="1399302"/>
            <a:ext cx="0" cy="281247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37F8FCE-A6E8-121E-A93D-A3D9435F03D6}"/>
              </a:ext>
            </a:extLst>
          </p:cNvPr>
          <p:cNvSpPr/>
          <p:nvPr/>
        </p:nvSpPr>
        <p:spPr>
          <a:xfrm>
            <a:off x="8409553" y="4442233"/>
            <a:ext cx="318655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234B4C-BF83-D80B-491E-BCE99359D34D}"/>
                  </a:ext>
                </a:extLst>
              </p:cNvPr>
              <p:cNvSpPr/>
              <p:nvPr/>
            </p:nvSpPr>
            <p:spPr>
              <a:xfrm>
                <a:off x="7461015" y="4386813"/>
                <a:ext cx="318655" cy="193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234B4C-BF83-D80B-491E-BCE99359D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015" y="4386813"/>
                <a:ext cx="318655" cy="193964"/>
              </a:xfrm>
              <a:prstGeom prst="rect">
                <a:avLst/>
              </a:prstGeom>
              <a:blipFill>
                <a:blip r:embed="rId5"/>
                <a:stretch>
                  <a:fillRect l="-19231" b="-8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878A13-BF42-C799-FBBA-C5E37A1B2C46}"/>
              </a:ext>
            </a:extLst>
          </p:cNvPr>
          <p:cNvCxnSpPr/>
          <p:nvPr/>
        </p:nvCxnSpPr>
        <p:spPr>
          <a:xfrm>
            <a:off x="8555369" y="2673921"/>
            <a:ext cx="0" cy="155448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500A16F2-F7CE-03B4-F776-0D0282F3E3B9}"/>
              </a:ext>
            </a:extLst>
          </p:cNvPr>
          <p:cNvSpPr/>
          <p:nvPr/>
        </p:nvSpPr>
        <p:spPr>
          <a:xfrm rot="5400000">
            <a:off x="7947405" y="4283631"/>
            <a:ext cx="218898" cy="99702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718F02F-4401-E66A-6361-BF0D07D3F7FF}"/>
                  </a:ext>
                </a:extLst>
              </p:cNvPr>
              <p:cNvSpPr/>
              <p:nvPr/>
            </p:nvSpPr>
            <p:spPr>
              <a:xfrm>
                <a:off x="7932072" y="5010269"/>
                <a:ext cx="318655" cy="193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718F02F-4401-E66A-6361-BF0D07D3F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072" y="5010269"/>
                <a:ext cx="318655" cy="193964"/>
              </a:xfrm>
              <a:prstGeom prst="rect">
                <a:avLst/>
              </a:prstGeom>
              <a:blipFill>
                <a:blip r:embed="rId6"/>
                <a:stretch>
                  <a:fillRect l="-23077" t="-25000" r="-3846" b="-6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85417"/>
      </p:ext>
    </p:extLst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6989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i="1" dirty="0"/>
                  <a:t>z-score </a:t>
                </a:r>
                <a:r>
                  <a:rPr lang="en-US" sz="2400" dirty="0"/>
                  <a:t>of an observation characterizes the number of standard deviations it falls above or below the mean.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sz="2800" dirty="0"/>
                  <a:t> , for a sample proportion,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6989221"/>
              </a:xfrm>
              <a:prstGeom prst="rect">
                <a:avLst/>
              </a:prstGeom>
              <a:blipFill>
                <a:blip r:embed="rId3"/>
                <a:stretch>
                  <a:fillRect l="-1067" t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366ACCB5-F281-92D6-60C6-1C6E7E88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812" y="1058006"/>
            <a:ext cx="6469352" cy="361975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F65C30-0DD3-8135-9DB6-C4DD41210901}"/>
              </a:ext>
            </a:extLst>
          </p:cNvPr>
          <p:cNvCxnSpPr/>
          <p:nvPr/>
        </p:nvCxnSpPr>
        <p:spPr>
          <a:xfrm>
            <a:off x="7648053" y="1399302"/>
            <a:ext cx="0" cy="281247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37F8FCE-A6E8-121E-A93D-A3D9435F03D6}"/>
              </a:ext>
            </a:extLst>
          </p:cNvPr>
          <p:cNvSpPr/>
          <p:nvPr/>
        </p:nvSpPr>
        <p:spPr>
          <a:xfrm>
            <a:off x="8409553" y="4442233"/>
            <a:ext cx="318655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234B4C-BF83-D80B-491E-BCE99359D34D}"/>
                  </a:ext>
                </a:extLst>
              </p:cNvPr>
              <p:cNvSpPr/>
              <p:nvPr/>
            </p:nvSpPr>
            <p:spPr>
              <a:xfrm>
                <a:off x="7461015" y="4386813"/>
                <a:ext cx="318655" cy="193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234B4C-BF83-D80B-491E-BCE99359D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015" y="4386813"/>
                <a:ext cx="318655" cy="193964"/>
              </a:xfrm>
              <a:prstGeom prst="rect">
                <a:avLst/>
              </a:prstGeom>
              <a:blipFill>
                <a:blip r:embed="rId5"/>
                <a:stretch>
                  <a:fillRect l="-19231" b="-8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878A13-BF42-C799-FBBA-C5E37A1B2C46}"/>
              </a:ext>
            </a:extLst>
          </p:cNvPr>
          <p:cNvCxnSpPr/>
          <p:nvPr/>
        </p:nvCxnSpPr>
        <p:spPr>
          <a:xfrm>
            <a:off x="8555369" y="2673921"/>
            <a:ext cx="0" cy="155448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500A16F2-F7CE-03B4-F776-0D0282F3E3B9}"/>
              </a:ext>
            </a:extLst>
          </p:cNvPr>
          <p:cNvSpPr/>
          <p:nvPr/>
        </p:nvSpPr>
        <p:spPr>
          <a:xfrm rot="5400000">
            <a:off x="7947405" y="4283631"/>
            <a:ext cx="218898" cy="99702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718F02F-4401-E66A-6361-BF0D07D3F7FF}"/>
                  </a:ext>
                </a:extLst>
              </p:cNvPr>
              <p:cNvSpPr/>
              <p:nvPr/>
            </p:nvSpPr>
            <p:spPr>
              <a:xfrm>
                <a:off x="7932072" y="5010269"/>
                <a:ext cx="318655" cy="193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718F02F-4401-E66A-6361-BF0D07D3F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072" y="5010269"/>
                <a:ext cx="318655" cy="193964"/>
              </a:xfrm>
              <a:prstGeom prst="rect">
                <a:avLst/>
              </a:prstGeom>
              <a:blipFill>
                <a:blip r:embed="rId6"/>
                <a:stretch>
                  <a:fillRect l="-23077" t="-25000" r="-3846" b="-6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F8A11329-AA1B-3669-2C6B-469E5BFAE60D}"/>
                  </a:ext>
                </a:extLst>
              </p:cNvPr>
              <p:cNvSpPr/>
              <p:nvPr/>
            </p:nvSpPr>
            <p:spPr>
              <a:xfrm>
                <a:off x="10980910" y="5943600"/>
                <a:ext cx="565633" cy="396176"/>
              </a:xfrm>
              <a:prstGeom prst="wedgeRoundRectCallout">
                <a:avLst>
                  <a:gd name="adj1" fmla="val -105531"/>
                  <a:gd name="adj2" fmla="val -18109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F8A11329-AA1B-3669-2C6B-469E5BFAE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910" y="5943600"/>
                <a:ext cx="565633" cy="396176"/>
              </a:xfrm>
              <a:prstGeom prst="wedgeRoundRectCallout">
                <a:avLst>
                  <a:gd name="adj1" fmla="val -105531"/>
                  <a:gd name="adj2" fmla="val -1810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AEB32BA7-3B2B-EA90-1CD2-8AFAF6581E60}"/>
                  </a:ext>
                </a:extLst>
              </p:cNvPr>
              <p:cNvSpPr/>
              <p:nvPr/>
            </p:nvSpPr>
            <p:spPr>
              <a:xfrm>
                <a:off x="10558347" y="5010269"/>
                <a:ext cx="565633" cy="396176"/>
              </a:xfrm>
              <a:prstGeom prst="wedgeRoundRectCallout">
                <a:avLst>
                  <a:gd name="adj1" fmla="val -71240"/>
                  <a:gd name="adj2" fmla="val 90300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AEB32BA7-3B2B-EA90-1CD2-8AFAF6581E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347" y="5010269"/>
                <a:ext cx="565633" cy="396176"/>
              </a:xfrm>
              <a:prstGeom prst="wedgeRoundRectCallout">
                <a:avLst>
                  <a:gd name="adj1" fmla="val -71240"/>
                  <a:gd name="adj2" fmla="val 90300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4063AFC-D894-FBEB-2B0A-C329E1259820}"/>
                  </a:ext>
                </a:extLst>
              </p:cNvPr>
              <p:cNvSpPr/>
              <p:nvPr/>
            </p:nvSpPr>
            <p:spPr>
              <a:xfrm>
                <a:off x="9317158" y="4891594"/>
                <a:ext cx="565633" cy="396176"/>
              </a:xfrm>
              <a:prstGeom prst="wedgeRoundRectCallout">
                <a:avLst>
                  <a:gd name="adj1" fmla="val 38982"/>
                  <a:gd name="adj2" fmla="val 90300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4063AFC-D894-FBEB-2B0A-C329E1259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158" y="4891594"/>
                <a:ext cx="565633" cy="396176"/>
              </a:xfrm>
              <a:prstGeom prst="wedgeRoundRectCallout">
                <a:avLst>
                  <a:gd name="adj1" fmla="val 38982"/>
                  <a:gd name="adj2" fmla="val 90300"/>
                  <a:gd name="adj3" fmla="val 16667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471274"/>
      </p:ext>
    </p:extLst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6989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i="1" dirty="0"/>
                  <a:t>z-score </a:t>
                </a:r>
                <a:r>
                  <a:rPr lang="en-US" sz="2400" dirty="0"/>
                  <a:t>of an observation characterizes the number of standard deviations it falls above or below the mean.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sz="2800" dirty="0"/>
                  <a:t> , for a sample proportion,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6989221"/>
              </a:xfrm>
              <a:prstGeom prst="rect">
                <a:avLst/>
              </a:prstGeom>
              <a:blipFill>
                <a:blip r:embed="rId3"/>
                <a:stretch>
                  <a:fillRect l="-1067" t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366ACCB5-F281-92D6-60C6-1C6E7E88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812" y="1058006"/>
            <a:ext cx="6469352" cy="361975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F65C30-0DD3-8135-9DB6-C4DD41210901}"/>
              </a:ext>
            </a:extLst>
          </p:cNvPr>
          <p:cNvCxnSpPr/>
          <p:nvPr/>
        </p:nvCxnSpPr>
        <p:spPr>
          <a:xfrm>
            <a:off x="7648053" y="1399302"/>
            <a:ext cx="0" cy="281247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37F8FCE-A6E8-121E-A93D-A3D9435F03D6}"/>
              </a:ext>
            </a:extLst>
          </p:cNvPr>
          <p:cNvSpPr/>
          <p:nvPr/>
        </p:nvSpPr>
        <p:spPr>
          <a:xfrm>
            <a:off x="8409553" y="4442233"/>
            <a:ext cx="318655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234B4C-BF83-D80B-491E-BCE99359D34D}"/>
                  </a:ext>
                </a:extLst>
              </p:cNvPr>
              <p:cNvSpPr/>
              <p:nvPr/>
            </p:nvSpPr>
            <p:spPr>
              <a:xfrm>
                <a:off x="7461015" y="4386813"/>
                <a:ext cx="318655" cy="193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234B4C-BF83-D80B-491E-BCE99359D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015" y="4386813"/>
                <a:ext cx="318655" cy="193964"/>
              </a:xfrm>
              <a:prstGeom prst="rect">
                <a:avLst/>
              </a:prstGeom>
              <a:blipFill>
                <a:blip r:embed="rId5"/>
                <a:stretch>
                  <a:fillRect l="-19231" b="-8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878A13-BF42-C799-FBBA-C5E37A1B2C46}"/>
              </a:ext>
            </a:extLst>
          </p:cNvPr>
          <p:cNvCxnSpPr/>
          <p:nvPr/>
        </p:nvCxnSpPr>
        <p:spPr>
          <a:xfrm>
            <a:off x="8555369" y="2673921"/>
            <a:ext cx="0" cy="155448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500A16F2-F7CE-03B4-F776-0D0282F3E3B9}"/>
              </a:ext>
            </a:extLst>
          </p:cNvPr>
          <p:cNvSpPr/>
          <p:nvPr/>
        </p:nvSpPr>
        <p:spPr>
          <a:xfrm rot="5400000">
            <a:off x="7947405" y="4283631"/>
            <a:ext cx="218898" cy="99702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718F02F-4401-E66A-6361-BF0D07D3F7FF}"/>
                  </a:ext>
                </a:extLst>
              </p:cNvPr>
              <p:cNvSpPr/>
              <p:nvPr/>
            </p:nvSpPr>
            <p:spPr>
              <a:xfrm>
                <a:off x="7932072" y="5010269"/>
                <a:ext cx="318655" cy="193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718F02F-4401-E66A-6361-BF0D07D3F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072" y="5010269"/>
                <a:ext cx="318655" cy="193964"/>
              </a:xfrm>
              <a:prstGeom prst="rect">
                <a:avLst/>
              </a:prstGeom>
              <a:blipFill>
                <a:blip r:embed="rId6"/>
                <a:stretch>
                  <a:fillRect l="-23077" t="-25000" r="-3846" b="-6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F8A11329-AA1B-3669-2C6B-469E5BFAE60D}"/>
                  </a:ext>
                </a:extLst>
              </p:cNvPr>
              <p:cNvSpPr/>
              <p:nvPr/>
            </p:nvSpPr>
            <p:spPr>
              <a:xfrm>
                <a:off x="10980910" y="5943600"/>
                <a:ext cx="565633" cy="396176"/>
              </a:xfrm>
              <a:prstGeom prst="wedgeRoundRectCallout">
                <a:avLst>
                  <a:gd name="adj1" fmla="val -105531"/>
                  <a:gd name="adj2" fmla="val -18109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F8A11329-AA1B-3669-2C6B-469E5BFAE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910" y="5943600"/>
                <a:ext cx="565633" cy="396176"/>
              </a:xfrm>
              <a:prstGeom prst="wedgeRoundRectCallout">
                <a:avLst>
                  <a:gd name="adj1" fmla="val -105531"/>
                  <a:gd name="adj2" fmla="val -1810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AEB32BA7-3B2B-EA90-1CD2-8AFAF6581E60}"/>
                  </a:ext>
                </a:extLst>
              </p:cNvPr>
              <p:cNvSpPr/>
              <p:nvPr/>
            </p:nvSpPr>
            <p:spPr>
              <a:xfrm>
                <a:off x="10558347" y="5010269"/>
                <a:ext cx="565633" cy="396176"/>
              </a:xfrm>
              <a:prstGeom prst="wedgeRoundRectCallout">
                <a:avLst>
                  <a:gd name="adj1" fmla="val -71240"/>
                  <a:gd name="adj2" fmla="val 90300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AEB32BA7-3B2B-EA90-1CD2-8AFAF6581E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347" y="5010269"/>
                <a:ext cx="565633" cy="396176"/>
              </a:xfrm>
              <a:prstGeom prst="wedgeRoundRectCallout">
                <a:avLst>
                  <a:gd name="adj1" fmla="val -71240"/>
                  <a:gd name="adj2" fmla="val 90300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4063AFC-D894-FBEB-2B0A-C329E1259820}"/>
                  </a:ext>
                </a:extLst>
              </p:cNvPr>
              <p:cNvSpPr/>
              <p:nvPr/>
            </p:nvSpPr>
            <p:spPr>
              <a:xfrm>
                <a:off x="9317158" y="4891594"/>
                <a:ext cx="565633" cy="396176"/>
              </a:xfrm>
              <a:prstGeom prst="wedgeRoundRectCallout">
                <a:avLst>
                  <a:gd name="adj1" fmla="val 38982"/>
                  <a:gd name="adj2" fmla="val 90300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4063AFC-D894-FBEB-2B0A-C329E1259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158" y="4891594"/>
                <a:ext cx="565633" cy="396176"/>
              </a:xfrm>
              <a:prstGeom prst="wedgeRoundRectCallout">
                <a:avLst>
                  <a:gd name="adj1" fmla="val 38982"/>
                  <a:gd name="adj2" fmla="val 90300"/>
                  <a:gd name="adj3" fmla="val 16667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3A772490-7E26-C9AA-9C14-24FBFAB69019}"/>
                  </a:ext>
                </a:extLst>
              </p:cNvPr>
              <p:cNvSpPr/>
              <p:nvPr/>
            </p:nvSpPr>
            <p:spPr>
              <a:xfrm>
                <a:off x="3567888" y="1810220"/>
                <a:ext cx="8207959" cy="144470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In our die example,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=0.85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=0.17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US" sz="2400" dirty="0"/>
              </a:p>
              <a:p>
                <a:pPr algn="ctr"/>
                <a:r>
                  <a:rPr lang="en-US" sz="2400" dirty="0"/>
                  <a:t>What is Z? </a:t>
                </a:r>
              </a:p>
            </p:txBody>
          </p:sp>
        </mc:Choice>
        <mc:Fallback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3A772490-7E26-C9AA-9C14-24FBFAB69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888" y="1810220"/>
                <a:ext cx="8207959" cy="144470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388980"/>
      </p:ext>
    </p:extLst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6989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i="1" dirty="0"/>
                  <a:t>z-score </a:t>
                </a:r>
                <a:r>
                  <a:rPr lang="en-US" sz="2400" dirty="0"/>
                  <a:t>of an observation characterizes the number of standard deviations it falls above or below the mean.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sz="2800" dirty="0"/>
                  <a:t> , for a sample proportion,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6989221"/>
              </a:xfrm>
              <a:prstGeom prst="rect">
                <a:avLst/>
              </a:prstGeom>
              <a:blipFill>
                <a:blip r:embed="rId3"/>
                <a:stretch>
                  <a:fillRect l="-1067" t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366ACCB5-F281-92D6-60C6-1C6E7E88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812" y="1058006"/>
            <a:ext cx="6469352" cy="361975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F65C30-0DD3-8135-9DB6-C4DD41210901}"/>
              </a:ext>
            </a:extLst>
          </p:cNvPr>
          <p:cNvCxnSpPr/>
          <p:nvPr/>
        </p:nvCxnSpPr>
        <p:spPr>
          <a:xfrm>
            <a:off x="7648053" y="1399302"/>
            <a:ext cx="0" cy="281247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37F8FCE-A6E8-121E-A93D-A3D9435F03D6}"/>
              </a:ext>
            </a:extLst>
          </p:cNvPr>
          <p:cNvSpPr/>
          <p:nvPr/>
        </p:nvSpPr>
        <p:spPr>
          <a:xfrm>
            <a:off x="8409553" y="4442233"/>
            <a:ext cx="318655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234B4C-BF83-D80B-491E-BCE99359D34D}"/>
                  </a:ext>
                </a:extLst>
              </p:cNvPr>
              <p:cNvSpPr/>
              <p:nvPr/>
            </p:nvSpPr>
            <p:spPr>
              <a:xfrm>
                <a:off x="7461015" y="4386813"/>
                <a:ext cx="318655" cy="193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234B4C-BF83-D80B-491E-BCE99359D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015" y="4386813"/>
                <a:ext cx="318655" cy="193964"/>
              </a:xfrm>
              <a:prstGeom prst="rect">
                <a:avLst/>
              </a:prstGeom>
              <a:blipFill>
                <a:blip r:embed="rId5"/>
                <a:stretch>
                  <a:fillRect l="-19231" b="-8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878A13-BF42-C799-FBBA-C5E37A1B2C46}"/>
              </a:ext>
            </a:extLst>
          </p:cNvPr>
          <p:cNvCxnSpPr/>
          <p:nvPr/>
        </p:nvCxnSpPr>
        <p:spPr>
          <a:xfrm>
            <a:off x="8555369" y="2673921"/>
            <a:ext cx="0" cy="155448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500A16F2-F7CE-03B4-F776-0D0282F3E3B9}"/>
              </a:ext>
            </a:extLst>
          </p:cNvPr>
          <p:cNvSpPr/>
          <p:nvPr/>
        </p:nvSpPr>
        <p:spPr>
          <a:xfrm rot="5400000">
            <a:off x="7947405" y="4283631"/>
            <a:ext cx="218898" cy="99702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718F02F-4401-E66A-6361-BF0D07D3F7FF}"/>
                  </a:ext>
                </a:extLst>
              </p:cNvPr>
              <p:cNvSpPr/>
              <p:nvPr/>
            </p:nvSpPr>
            <p:spPr>
              <a:xfrm>
                <a:off x="7932072" y="5010269"/>
                <a:ext cx="318655" cy="193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718F02F-4401-E66A-6361-BF0D07D3F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072" y="5010269"/>
                <a:ext cx="318655" cy="193964"/>
              </a:xfrm>
              <a:prstGeom prst="rect">
                <a:avLst/>
              </a:prstGeom>
              <a:blipFill>
                <a:blip r:embed="rId6"/>
                <a:stretch>
                  <a:fillRect l="-23077" t="-25000" r="-3846" b="-6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F8A11329-AA1B-3669-2C6B-469E5BFAE60D}"/>
                  </a:ext>
                </a:extLst>
              </p:cNvPr>
              <p:cNvSpPr/>
              <p:nvPr/>
            </p:nvSpPr>
            <p:spPr>
              <a:xfrm>
                <a:off x="10980910" y="5943600"/>
                <a:ext cx="565633" cy="396176"/>
              </a:xfrm>
              <a:prstGeom prst="wedgeRoundRectCallout">
                <a:avLst>
                  <a:gd name="adj1" fmla="val -105531"/>
                  <a:gd name="adj2" fmla="val -18109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F8A11329-AA1B-3669-2C6B-469E5BFAE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910" y="5943600"/>
                <a:ext cx="565633" cy="396176"/>
              </a:xfrm>
              <a:prstGeom prst="wedgeRoundRectCallout">
                <a:avLst>
                  <a:gd name="adj1" fmla="val -105531"/>
                  <a:gd name="adj2" fmla="val -1810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AEB32BA7-3B2B-EA90-1CD2-8AFAF6581E60}"/>
                  </a:ext>
                </a:extLst>
              </p:cNvPr>
              <p:cNvSpPr/>
              <p:nvPr/>
            </p:nvSpPr>
            <p:spPr>
              <a:xfrm>
                <a:off x="10558347" y="5010269"/>
                <a:ext cx="565633" cy="396176"/>
              </a:xfrm>
              <a:prstGeom prst="wedgeRoundRectCallout">
                <a:avLst>
                  <a:gd name="adj1" fmla="val -71240"/>
                  <a:gd name="adj2" fmla="val 90300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AEB32BA7-3B2B-EA90-1CD2-8AFAF6581E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347" y="5010269"/>
                <a:ext cx="565633" cy="396176"/>
              </a:xfrm>
              <a:prstGeom prst="wedgeRoundRectCallout">
                <a:avLst>
                  <a:gd name="adj1" fmla="val -71240"/>
                  <a:gd name="adj2" fmla="val 90300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4063AFC-D894-FBEB-2B0A-C329E1259820}"/>
                  </a:ext>
                </a:extLst>
              </p:cNvPr>
              <p:cNvSpPr/>
              <p:nvPr/>
            </p:nvSpPr>
            <p:spPr>
              <a:xfrm>
                <a:off x="9317158" y="4891594"/>
                <a:ext cx="565633" cy="396176"/>
              </a:xfrm>
              <a:prstGeom prst="wedgeRoundRectCallout">
                <a:avLst>
                  <a:gd name="adj1" fmla="val 38982"/>
                  <a:gd name="adj2" fmla="val 90300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4063AFC-D894-FBEB-2B0A-C329E1259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158" y="4891594"/>
                <a:ext cx="565633" cy="396176"/>
              </a:xfrm>
              <a:prstGeom prst="wedgeRoundRectCallout">
                <a:avLst>
                  <a:gd name="adj1" fmla="val 38982"/>
                  <a:gd name="adj2" fmla="val 90300"/>
                  <a:gd name="adj3" fmla="val 16667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772490-7E26-C9AA-9C14-24FBFAB69019}"/>
              </a:ext>
            </a:extLst>
          </p:cNvPr>
          <p:cNvSpPr/>
          <p:nvPr/>
        </p:nvSpPr>
        <p:spPr>
          <a:xfrm>
            <a:off x="3567888" y="1810220"/>
            <a:ext cx="8207959" cy="144470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If we rolled 40 times and saw 10 sixes, what would Z be?  </a:t>
            </a:r>
          </a:p>
        </p:txBody>
      </p:sp>
    </p:spTree>
    <p:extLst>
      <p:ext uri="{BB962C8B-B14F-4D97-AF65-F5344CB8AC3E}">
        <p14:creationId xmlns:p14="http://schemas.microsoft.com/office/powerpoint/2010/main" val="2142974503"/>
      </p:ext>
    </p:extLst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238940"/>
            <a:ext cx="831100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</a:t>
            </a:r>
            <a:r>
              <a:rPr lang="en-US" sz="2400" b="1" i="1" dirty="0"/>
              <a:t>z-score</a:t>
            </a:r>
            <a:r>
              <a:rPr lang="en-US" sz="2400" dirty="0"/>
              <a:t>, we can use the standard normal distribution to find several probabilities. </a:t>
            </a:r>
          </a:p>
          <a:p>
            <a:endParaRPr lang="en-US" sz="2400" dirty="0"/>
          </a:p>
          <a:p>
            <a:r>
              <a:rPr lang="en-US" sz="2400" dirty="0"/>
              <a:t>Probability that of seeing an observation less than or equal to x: 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Area under the curve to the left of the z-score = probability of seeing a smaller z-score. Often called the </a:t>
            </a:r>
            <a:r>
              <a:rPr lang="en-US" sz="2400" b="1" i="1" dirty="0"/>
              <a:t>percentile.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E0EAF590-4F2A-8D60-DDE1-D15E2611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778" y="1816014"/>
            <a:ext cx="3609109" cy="390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2585"/>
      </p:ext>
    </p:extLst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238940"/>
            <a:ext cx="831100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</a:t>
            </a:r>
            <a:r>
              <a:rPr lang="en-US" sz="2400" b="1" i="1" dirty="0"/>
              <a:t>z-score</a:t>
            </a:r>
            <a:r>
              <a:rPr lang="en-US" sz="2400" dirty="0"/>
              <a:t>, we can use the standard normal distribution to find several probabilities. </a:t>
            </a:r>
          </a:p>
          <a:p>
            <a:endParaRPr lang="en-US" sz="2400" dirty="0"/>
          </a:p>
          <a:p>
            <a:r>
              <a:rPr lang="en-US" sz="2400" dirty="0"/>
              <a:t>Probability that of seeing an observation greater than x: 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Area under the curve to the right of the z-score = probability of seeing a larger z-score. </a:t>
            </a:r>
            <a:endParaRPr lang="en-US" sz="2400" b="1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60BA36D-F819-786B-9D78-A4459B1F7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983" y="1840116"/>
            <a:ext cx="3380510" cy="388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77107"/>
      </p:ext>
    </p:extLst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6370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</a:t>
                </a:r>
                <a:r>
                  <a:rPr lang="en-US" sz="2400" b="1" i="1" dirty="0"/>
                  <a:t>z-score</a:t>
                </a:r>
                <a:r>
                  <a:rPr lang="en-US" sz="2400" dirty="0"/>
                  <a:t>, we can use the standard normal distribution to find several probabilities.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Probability that of seeing an observation between two x’s: 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Area under the curve between the two values. Equivalent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≤1.8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≤. </m:t>
                    </m:r>
                  </m:oMath>
                </a14:m>
                <a:r>
                  <a:rPr lang="en-US" sz="2400" dirty="0"/>
                  <a:t>-1.33). </a:t>
                </a:r>
                <a:endParaRPr lang="en-US" sz="2400" b="1" i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6370975"/>
              </a:xfrm>
              <a:prstGeom prst="rect">
                <a:avLst/>
              </a:prstGeom>
              <a:blipFill>
                <a:blip r:embed="rId3"/>
                <a:stretch>
                  <a:fillRect l="-1067" t="-795" b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7DA35CBD-4F1E-0AED-4894-B5FE0289E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946" y="1877361"/>
            <a:ext cx="3650438" cy="395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12561"/>
      </p:ext>
    </p:extLst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238940"/>
            <a:ext cx="8311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</a:t>
            </a:r>
            <a:r>
              <a:rPr lang="en-US" sz="2400" b="1" i="1" dirty="0"/>
              <a:t>z-score</a:t>
            </a:r>
            <a:r>
              <a:rPr lang="en-US" sz="2400" dirty="0"/>
              <a:t>, we can use the standard normal distribution to find several probabilities. </a:t>
            </a:r>
          </a:p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C2BA516-0DE1-A734-CFF6-E705D1DEF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99" y="1439269"/>
            <a:ext cx="8832801" cy="32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36617"/>
      </p:ext>
    </p:extLst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8217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</a:t>
                </a:r>
                <a:r>
                  <a:rPr lang="en-US" sz="2400" b="1" i="1" dirty="0"/>
                  <a:t>z-score</a:t>
                </a:r>
                <a:r>
                  <a:rPr lang="en-US" sz="2400" dirty="0"/>
                  <a:t>, we can use the standard normal distribution to find several probabilities.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Calculating area under the standard normal distribution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𝑁𝑜𝑟𝑚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r>
                  <a:rPr lang="en-US" sz="2400" dirty="0"/>
                  <a:t>) for a z-score,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Option 1: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z-score table: </a:t>
                </a:r>
                <a:r>
                  <a:rPr lang="en-US" sz="2400" dirty="0">
                    <a:hlinkClick r:id="rId3"/>
                  </a:rPr>
                  <a:t>https://www.z-table.com/</a:t>
                </a:r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Option 2: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online calculator: </a:t>
                </a:r>
                <a:r>
                  <a:rPr lang="en-US" sz="2400" dirty="0">
                    <a:hlinkClick r:id="rId4"/>
                  </a:rPr>
                  <a:t>https://www.calculator.net/z-score-calculator.html</a:t>
                </a:r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Option 3: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regular scientific calculator</a:t>
                </a:r>
              </a:p>
              <a:p>
                <a:r>
                  <a:rPr lang="en-US" sz="2400" dirty="0"/>
                  <a:t>Option 4: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excel =</a:t>
                </a: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Times"/>
                  </a:rPr>
                  <a:t>NORMSDIST(Z)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8217634"/>
              </a:xfrm>
              <a:prstGeom prst="rect">
                <a:avLst/>
              </a:prstGeom>
              <a:blipFill>
                <a:blip r:embed="rId5"/>
                <a:stretch>
                  <a:fillRect l="-1067" t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564781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of Statistical Inference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734150"/>
            <a:ext cx="83110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sample statistics represent our best guess for the true population parameter. We know this best guess is not perfect; we expect error (variability) die to the sampling process. </a:t>
            </a:r>
          </a:p>
          <a:p>
            <a:endParaRPr lang="en-US" sz="2400" dirty="0"/>
          </a:p>
          <a:p>
            <a:r>
              <a:rPr lang="en-US" sz="2400" dirty="0"/>
              <a:t>Because we can’t know the truth directly we: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Construct a confidence interval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Expresses the uncertainty that we have in our estimate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Describes the range of plausible values given our observed data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Conduct a hypothesis test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Posits a specific explanation for how data were generated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Checks if the observed data is consistent with that explanation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9408885"/>
      </p:ext>
    </p:extLst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8217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</a:t>
                </a:r>
                <a:r>
                  <a:rPr lang="en-US" sz="2400" b="1" i="1" dirty="0"/>
                  <a:t>z-score</a:t>
                </a:r>
                <a:r>
                  <a:rPr lang="en-US" sz="2400" dirty="0"/>
                  <a:t>, we can use the standard normal distribution to find several probabilities.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Calculating area under the standard normal distribution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𝑁𝑜𝑟𝑚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r>
                  <a:rPr lang="en-US" sz="2400" dirty="0"/>
                  <a:t>) for a z-score,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Option 1: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z-score table: </a:t>
                </a:r>
                <a:r>
                  <a:rPr lang="en-US" sz="2400" dirty="0">
                    <a:hlinkClick r:id="rId3"/>
                  </a:rPr>
                  <a:t>https://www.z-table.com/</a:t>
                </a:r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Option 2: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online calculator: </a:t>
                </a:r>
                <a:r>
                  <a:rPr lang="en-US" sz="2400" dirty="0">
                    <a:hlinkClick r:id="rId4"/>
                  </a:rPr>
                  <a:t>https://www.calculator.net/z-score-calculator.html</a:t>
                </a:r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Option 3: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regular scientific calculator</a:t>
                </a:r>
              </a:p>
              <a:p>
                <a:r>
                  <a:rPr lang="en-US" sz="2400" dirty="0"/>
                  <a:t>Option 4: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excel =</a:t>
                </a: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Times"/>
                  </a:rPr>
                  <a:t>NORMSDIST(Z)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8217634"/>
              </a:xfrm>
              <a:prstGeom prst="rect">
                <a:avLst/>
              </a:prstGeom>
              <a:blipFill>
                <a:blip r:embed="rId5"/>
                <a:stretch>
                  <a:fillRect l="-1067" t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751ABD2-787B-C5EE-A5E1-45AC29D65BA7}"/>
              </a:ext>
            </a:extLst>
          </p:cNvPr>
          <p:cNvSpPr/>
          <p:nvPr/>
        </p:nvSpPr>
        <p:spPr>
          <a:xfrm>
            <a:off x="3464839" y="238940"/>
            <a:ext cx="8311008" cy="111880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str the percentiles for z = 8.1, and for z = 1.34? </a:t>
            </a:r>
          </a:p>
        </p:txBody>
      </p:sp>
    </p:spTree>
    <p:extLst>
      <p:ext uri="{BB962C8B-B14F-4D97-AF65-F5344CB8AC3E}">
        <p14:creationId xmlns:p14="http://schemas.microsoft.com/office/powerpoint/2010/main" val="2972638831"/>
      </p:ext>
    </p:extLst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238940"/>
            <a:ext cx="831100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</a:t>
            </a:r>
            <a:r>
              <a:rPr lang="en-US" sz="2400" b="1" i="1" dirty="0"/>
              <a:t>z-score</a:t>
            </a:r>
            <a:r>
              <a:rPr lang="en-US" sz="2400" dirty="0"/>
              <a:t>, we can use the standard normal distribution to find several probabilities. </a:t>
            </a:r>
          </a:p>
          <a:p>
            <a:endParaRPr lang="en-US" sz="2400" dirty="0"/>
          </a:p>
          <a:p>
            <a:r>
              <a:rPr lang="en-US" sz="2400" dirty="0"/>
              <a:t>The probability of seeing an observation as or more extreme than the one we saw given our null hypothesis is the probability of seeing a z-score as or more extreme than the z-score we got for our observation.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9AD80D6-9293-ED67-3A93-1314D145E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475"/>
          <a:stretch/>
        </p:blipFill>
        <p:spPr>
          <a:xfrm>
            <a:off x="4726513" y="2880142"/>
            <a:ext cx="5787659" cy="32020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5AF5A942-CAAA-EF7E-FBC7-EAA8BBE9D0F7}"/>
                  </a:ext>
                </a:extLst>
              </p:cNvPr>
              <p:cNvSpPr/>
              <p:nvPr/>
            </p:nvSpPr>
            <p:spPr>
              <a:xfrm>
                <a:off x="2036618" y="5001491"/>
                <a:ext cx="2209655" cy="407787"/>
              </a:xfrm>
              <a:prstGeom prst="wedgeRoundRectCallout">
                <a:avLst>
                  <a:gd name="adj1" fmla="val 119043"/>
                  <a:gd name="adj2" fmla="val 87002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5AF5A942-CAAA-EF7E-FBC7-EAA8BBE9D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618" y="5001491"/>
                <a:ext cx="2209655" cy="407787"/>
              </a:xfrm>
              <a:prstGeom prst="wedgeRoundRectCallout">
                <a:avLst>
                  <a:gd name="adj1" fmla="val 119043"/>
                  <a:gd name="adj2" fmla="val 8700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EE297116-2ED2-AC80-C608-A9BBCABA915B}"/>
                  </a:ext>
                </a:extLst>
              </p:cNvPr>
              <p:cNvSpPr/>
              <p:nvPr/>
            </p:nvSpPr>
            <p:spPr>
              <a:xfrm>
                <a:off x="10197029" y="4514858"/>
                <a:ext cx="2209655" cy="407787"/>
              </a:xfrm>
              <a:prstGeom prst="wedgeRoundRectCallout">
                <a:avLst>
                  <a:gd name="adj1" fmla="val -65922"/>
                  <a:gd name="adj2" fmla="val 243287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EE297116-2ED2-AC80-C608-A9BBCABA9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029" y="4514858"/>
                <a:ext cx="2209655" cy="407787"/>
              </a:xfrm>
              <a:prstGeom prst="wedgeRoundRectCallout">
                <a:avLst>
                  <a:gd name="adj1" fmla="val -65922"/>
                  <a:gd name="adj2" fmla="val 24328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679760"/>
      </p:ext>
    </p:extLst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238940"/>
            <a:ext cx="831100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</a:t>
            </a:r>
            <a:r>
              <a:rPr lang="en-US" sz="2400" b="1" i="1" dirty="0"/>
              <a:t>z-score</a:t>
            </a:r>
            <a:r>
              <a:rPr lang="en-US" sz="2400" dirty="0"/>
              <a:t>, we can use the standard normal distribution to find several probabilities. </a:t>
            </a:r>
          </a:p>
          <a:p>
            <a:endParaRPr lang="en-US" sz="2400" dirty="0"/>
          </a:p>
          <a:p>
            <a:r>
              <a:rPr lang="en-US" sz="2400" dirty="0"/>
              <a:t>The probability of seeing an observation as or more extreme than the one we saw given our null hypothesis is the probability of seeing a z-score as or more extreme than the z-score we got for our observation.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9AD80D6-9293-ED67-3A93-1314D145E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475"/>
          <a:stretch/>
        </p:blipFill>
        <p:spPr>
          <a:xfrm>
            <a:off x="4726513" y="2880142"/>
            <a:ext cx="5787659" cy="32020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5AF5A942-CAAA-EF7E-FBC7-EAA8BBE9D0F7}"/>
                  </a:ext>
                </a:extLst>
              </p:cNvPr>
              <p:cNvSpPr/>
              <p:nvPr/>
            </p:nvSpPr>
            <p:spPr>
              <a:xfrm>
                <a:off x="2036618" y="5001491"/>
                <a:ext cx="2209655" cy="407787"/>
              </a:xfrm>
              <a:prstGeom prst="wedgeRoundRectCallout">
                <a:avLst>
                  <a:gd name="adj1" fmla="val 119043"/>
                  <a:gd name="adj2" fmla="val 87002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5AF5A942-CAAA-EF7E-FBC7-EAA8BBE9D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618" y="5001491"/>
                <a:ext cx="2209655" cy="407787"/>
              </a:xfrm>
              <a:prstGeom prst="wedgeRoundRectCallout">
                <a:avLst>
                  <a:gd name="adj1" fmla="val 119043"/>
                  <a:gd name="adj2" fmla="val 8700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EE297116-2ED2-AC80-C608-A9BBCABA915B}"/>
                  </a:ext>
                </a:extLst>
              </p:cNvPr>
              <p:cNvSpPr/>
              <p:nvPr/>
            </p:nvSpPr>
            <p:spPr>
              <a:xfrm>
                <a:off x="10197029" y="4514858"/>
                <a:ext cx="2209655" cy="407787"/>
              </a:xfrm>
              <a:prstGeom prst="wedgeRoundRectCallout">
                <a:avLst>
                  <a:gd name="adj1" fmla="val -65922"/>
                  <a:gd name="adj2" fmla="val 243287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EE297116-2ED2-AC80-C608-A9BBCABA9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029" y="4514858"/>
                <a:ext cx="2209655" cy="407787"/>
              </a:xfrm>
              <a:prstGeom prst="wedgeRoundRectCallout">
                <a:avLst>
                  <a:gd name="adj1" fmla="val -65922"/>
                  <a:gd name="adj2" fmla="val 24328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0AD63BF8-D548-F6AD-1887-FC461D5767EC}"/>
                  </a:ext>
                </a:extLst>
              </p:cNvPr>
              <p:cNvSpPr/>
              <p:nvPr/>
            </p:nvSpPr>
            <p:spPr>
              <a:xfrm>
                <a:off x="416153" y="238940"/>
                <a:ext cx="11686162" cy="1134504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Given the percentile 1 for z = 8.1 (from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=0.85</m:t>
                    </m:r>
                  </m:oMath>
                </a14:m>
                <a:r>
                  <a:rPr lang="en-US" sz="2400" dirty="0"/>
                  <a:t>), what is the p-value? </a:t>
                </a:r>
              </a:p>
              <a:p>
                <a:pPr algn="ctr"/>
                <a:r>
                  <a:rPr lang="en-US" sz="2400" dirty="0"/>
                  <a:t>Given the percentile 0.91 for z = 1.34. (from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sz="2400" dirty="0"/>
                  <a:t>), what is the p-value? </a:t>
                </a:r>
              </a:p>
            </p:txBody>
          </p:sp>
        </mc:Choice>
        <mc:Fallback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0AD63BF8-D548-F6AD-1887-FC461D576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3" y="238940"/>
                <a:ext cx="11686162" cy="113450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935322"/>
      </p:ext>
    </p:extLst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238940"/>
            <a:ext cx="831100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</a:t>
            </a:r>
            <a:r>
              <a:rPr lang="en-US" sz="2400" b="1" i="1" dirty="0"/>
              <a:t>z-score</a:t>
            </a:r>
            <a:r>
              <a:rPr lang="en-US" sz="2400" dirty="0"/>
              <a:t>, we can use the standard normal distribution to find several probabilities. </a:t>
            </a:r>
          </a:p>
          <a:p>
            <a:endParaRPr lang="en-US" sz="2400" dirty="0"/>
          </a:p>
          <a:p>
            <a:r>
              <a:rPr lang="en-US" sz="2400" dirty="0"/>
              <a:t>The probability of seeing an observation as or more extreme than the one we saw given our null hypothesis is the probability of seeing a z-score as or more extreme than the z-score we got for our observation.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9AD80D6-9293-ED67-3A93-1314D145E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475"/>
          <a:stretch/>
        </p:blipFill>
        <p:spPr>
          <a:xfrm>
            <a:off x="4726513" y="2880142"/>
            <a:ext cx="5787659" cy="32020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5AF5A942-CAAA-EF7E-FBC7-EAA8BBE9D0F7}"/>
                  </a:ext>
                </a:extLst>
              </p:cNvPr>
              <p:cNvSpPr/>
              <p:nvPr/>
            </p:nvSpPr>
            <p:spPr>
              <a:xfrm>
                <a:off x="2036618" y="5001491"/>
                <a:ext cx="2209655" cy="407787"/>
              </a:xfrm>
              <a:prstGeom prst="wedgeRoundRectCallout">
                <a:avLst>
                  <a:gd name="adj1" fmla="val 119043"/>
                  <a:gd name="adj2" fmla="val 87002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5AF5A942-CAAA-EF7E-FBC7-EAA8BBE9D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618" y="5001491"/>
                <a:ext cx="2209655" cy="407787"/>
              </a:xfrm>
              <a:prstGeom prst="wedgeRoundRectCallout">
                <a:avLst>
                  <a:gd name="adj1" fmla="val 119043"/>
                  <a:gd name="adj2" fmla="val 8700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EE297116-2ED2-AC80-C608-A9BBCABA915B}"/>
                  </a:ext>
                </a:extLst>
              </p:cNvPr>
              <p:cNvSpPr/>
              <p:nvPr/>
            </p:nvSpPr>
            <p:spPr>
              <a:xfrm>
                <a:off x="10197029" y="4514858"/>
                <a:ext cx="2209655" cy="407787"/>
              </a:xfrm>
              <a:prstGeom prst="wedgeRoundRectCallout">
                <a:avLst>
                  <a:gd name="adj1" fmla="val -65922"/>
                  <a:gd name="adj2" fmla="val 243287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EE297116-2ED2-AC80-C608-A9BBCABA9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029" y="4514858"/>
                <a:ext cx="2209655" cy="407787"/>
              </a:xfrm>
              <a:prstGeom prst="wedgeRoundRectCallout">
                <a:avLst>
                  <a:gd name="adj1" fmla="val -65922"/>
                  <a:gd name="adj2" fmla="val 24328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0AD63BF8-D548-F6AD-1887-FC461D5767EC}"/>
                  </a:ext>
                </a:extLst>
              </p:cNvPr>
              <p:cNvSpPr/>
              <p:nvPr/>
            </p:nvSpPr>
            <p:spPr>
              <a:xfrm>
                <a:off x="416153" y="238939"/>
                <a:ext cx="11686162" cy="2431261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Given the percentile 1 for z = 8.1 (from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=0.85</m:t>
                    </m:r>
                  </m:oMath>
                </a14:m>
                <a:r>
                  <a:rPr lang="en-US" sz="2400" dirty="0"/>
                  <a:t>), what is the p-value? </a:t>
                </a:r>
              </a:p>
              <a:p>
                <a:pPr algn="ctr"/>
                <a:r>
                  <a:rPr lang="en-US" sz="2400" dirty="0"/>
                  <a:t>Given the percentile 0.91 for z = 1.34. (from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US" sz="2400" dirty="0"/>
                  <a:t>), what is the p-value?</a:t>
                </a:r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If we 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/>
                  <a:t>, do we reject or fail to reject 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that the die is fair in each of these experiments? </a:t>
                </a:r>
              </a:p>
            </p:txBody>
          </p:sp>
        </mc:Choice>
        <mc:Fallback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0AD63BF8-D548-F6AD-1887-FC461D576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3" y="238939"/>
                <a:ext cx="11686162" cy="243126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363317"/>
      </p:ext>
    </p:extLst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any normally-distributed random variable: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about 68% of the distribution is within 1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about 95% of the distribution is within 2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’s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about 99.7% of the distribution is within 3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’s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2308324"/>
              </a:xfrm>
              <a:prstGeom prst="rect">
                <a:avLst/>
              </a:prstGeom>
              <a:blipFill>
                <a:blip r:embed="rId3"/>
                <a:stretch>
                  <a:fillRect l="-1067" t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white diagram with Ryugyong Hotel in the background&#10;&#10;Description automatically generated">
            <a:extLst>
              <a:ext uri="{FF2B5EF4-FFF2-40B4-BE49-F238E27FC236}">
                <a16:creationId xmlns:a16="http://schemas.microsoft.com/office/drawing/2014/main" id="{2F4572BD-54FD-DABF-4A5A-C9007A466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143" y="2038350"/>
            <a:ext cx="7772400" cy="390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61003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Loaded Die?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734150"/>
            <a:ext cx="831100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Recall an experiment where we gathered data by rolling a die 20 times. We observed 17 sixes: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This feels like evidence that the die is loaded, but how compelling is it? Is there a compelling alternative explanation for this data?  </a:t>
            </a:r>
          </a:p>
        </p:txBody>
      </p:sp>
      <p:pic>
        <p:nvPicPr>
          <p:cNvPr id="3" name="Picture 2" descr="A black and white math table&#10;&#10;Description automatically generated with medium confidence">
            <a:extLst>
              <a:ext uri="{FF2B5EF4-FFF2-40B4-BE49-F238E27FC236}">
                <a16:creationId xmlns:a16="http://schemas.microsoft.com/office/drawing/2014/main" id="{71D13B88-8C8C-D97D-597E-1C4A1FF6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946" y="1640068"/>
            <a:ext cx="3986646" cy="37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54176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Random Chance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734150"/>
            <a:ext cx="83110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if the die was fair? </a:t>
            </a:r>
          </a:p>
          <a:p>
            <a:endParaRPr lang="en-US" sz="2400" dirty="0"/>
          </a:p>
          <a:p>
            <a:pPr marL="342900" indent="-342900">
              <a:buFont typeface="Wingdings" pitchFamily="2" charset="2"/>
              <a:buChar char="à"/>
            </a:pPr>
            <a:r>
              <a:rPr lang="en-US" sz="2400" dirty="0">
                <a:sym typeface="Wingdings" pitchFamily="2" charset="2"/>
              </a:rPr>
              <a:t>We would expect to see around 1/6 of rolls be sixes, but due to chance we wouldn’t expect </a:t>
            </a:r>
            <a:r>
              <a:rPr lang="en-US" sz="2400" i="1" dirty="0">
                <a:sym typeface="Wingdings" pitchFamily="2" charset="2"/>
              </a:rPr>
              <a:t>exactly </a:t>
            </a:r>
            <a:r>
              <a:rPr lang="en-US" sz="2400" dirty="0">
                <a:sym typeface="Wingdings" pitchFamily="2" charset="2"/>
              </a:rPr>
              <a:t>1/6 to be sixes</a:t>
            </a:r>
          </a:p>
          <a:p>
            <a:pPr marL="342900" indent="-342900">
              <a:buFont typeface="Wingdings" pitchFamily="2" charset="2"/>
              <a:buChar char="à"/>
            </a:pPr>
            <a:endParaRPr lang="en-US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endParaRPr lang="en-US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89568376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Random Chance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734150"/>
            <a:ext cx="83110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if the die was fair? </a:t>
            </a:r>
          </a:p>
          <a:p>
            <a:endParaRPr lang="en-US" sz="2400" dirty="0"/>
          </a:p>
          <a:p>
            <a:pPr marL="342900" indent="-342900">
              <a:buFont typeface="Wingdings" pitchFamily="2" charset="2"/>
              <a:buChar char="à"/>
            </a:pPr>
            <a:r>
              <a:rPr lang="en-US" sz="2400" dirty="0">
                <a:sym typeface="Wingdings" pitchFamily="2" charset="2"/>
              </a:rPr>
              <a:t>We would expect to see around 1/6 of rolls be sixes, but due to chance we wouldn’t expect </a:t>
            </a:r>
            <a:r>
              <a:rPr lang="en-US" sz="2400" i="1" dirty="0">
                <a:sym typeface="Wingdings" pitchFamily="2" charset="2"/>
              </a:rPr>
              <a:t>exactly </a:t>
            </a:r>
            <a:r>
              <a:rPr lang="en-US" sz="2400" dirty="0">
                <a:sym typeface="Wingdings" pitchFamily="2" charset="2"/>
              </a:rPr>
              <a:t>1/6 to be sixes</a:t>
            </a:r>
          </a:p>
          <a:p>
            <a:pPr marL="342900" indent="-342900">
              <a:buFont typeface="Wingdings" pitchFamily="2" charset="2"/>
              <a:buChar char="à"/>
            </a:pPr>
            <a:endParaRPr lang="en-US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endParaRPr lang="en-US" sz="2400" dirty="0">
              <a:sym typeface="Wingdings" pitchFamily="2" charset="2"/>
            </a:endParaRPr>
          </a:p>
          <a:p>
            <a:r>
              <a:rPr lang="en-US" sz="2400" dirty="0">
                <a:sym typeface="Wingdings" pitchFamily="2" charset="2"/>
              </a:rPr>
              <a:t>So…</a:t>
            </a:r>
          </a:p>
          <a:p>
            <a:endParaRPr lang="en-US" sz="2400" dirty="0">
              <a:sym typeface="Wingdings" pitchFamily="2" charset="2"/>
            </a:endParaRPr>
          </a:p>
          <a:p>
            <a:r>
              <a:rPr lang="en-US" sz="2400" dirty="0">
                <a:sym typeface="Wingdings" pitchFamily="2" charset="2"/>
              </a:rPr>
              <a:t>If the die was truly fair, just how unusual would be be to observe 17 sixes in 20 rolls? </a:t>
            </a:r>
            <a:endParaRPr lang="en-US" sz="2400" dirty="0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6B04921A-6F17-2D9A-3672-73865D2B0077}"/>
              </a:ext>
            </a:extLst>
          </p:cNvPr>
          <p:cNvSpPr/>
          <p:nvPr/>
        </p:nvSpPr>
        <p:spPr>
          <a:xfrm>
            <a:off x="5264727" y="4710545"/>
            <a:ext cx="3726873" cy="1427019"/>
          </a:xfrm>
          <a:prstGeom prst="wedgeRoundRectCallout">
            <a:avLst>
              <a:gd name="adj1" fmla="val -27153"/>
              <a:gd name="adj2" fmla="val -83131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can quantify this with a hypothesis test</a:t>
            </a:r>
          </a:p>
        </p:txBody>
      </p:sp>
    </p:spTree>
    <p:extLst>
      <p:ext uri="{BB962C8B-B14F-4D97-AF65-F5344CB8AC3E}">
        <p14:creationId xmlns:p14="http://schemas.microsoft.com/office/powerpoint/2010/main" val="77812248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Pieces to a Hypothesis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90800"/>
                <a:ext cx="831100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sz="2400" b="1" i="1" dirty="0"/>
                  <a:t>Two competing and complementary claims about the world:</a:t>
                </a:r>
              </a:p>
              <a:p>
                <a:pPr marL="457200" indent="-457200">
                  <a:buAutoNum type="arabicPeriod"/>
                </a:pPr>
                <a:endParaRPr lang="en-US" sz="2400" b="1" i="1" dirty="0"/>
              </a:p>
              <a:p>
                <a:r>
                  <a:rPr lang="en-US" sz="2400" b="1" i="1" dirty="0"/>
                  <a:t>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is a statement about the population that represents the status quo (i.e. that nothing, or null, is different).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90800"/>
                <a:ext cx="8311008" cy="2677656"/>
              </a:xfrm>
              <a:prstGeom prst="rect">
                <a:avLst/>
              </a:prstGeom>
              <a:blipFill>
                <a:blip r:embed="rId3"/>
                <a:stretch>
                  <a:fillRect l="-1067" t="-2370" r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007934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Pieces to a Hypothesis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90800"/>
                <a:ext cx="8311008" cy="4464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sz="2400" b="1" i="1" dirty="0"/>
                  <a:t>Two competing and complementary claims about the world:</a:t>
                </a:r>
              </a:p>
              <a:p>
                <a:pPr marL="457200" indent="-457200">
                  <a:buAutoNum type="arabicPeriod"/>
                </a:pPr>
                <a:endParaRPr lang="en-US" sz="2400" b="1" i="1" dirty="0"/>
              </a:p>
              <a:p>
                <a:r>
                  <a:rPr lang="en-US" sz="2400" b="1" i="1" dirty="0"/>
                  <a:t>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is a statement about the population that represents the status quo (i.e. that nothing, or null, is different).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𝑓𝑎𝑖𝑟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𝑟𝑜𝑙𝑙𝑠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𝑠𝑖𝑥𝑒𝑠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𝑜𝑓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90800"/>
                <a:ext cx="8311008" cy="4464043"/>
              </a:xfrm>
              <a:prstGeom prst="rect">
                <a:avLst/>
              </a:prstGeom>
              <a:blipFill>
                <a:blip r:embed="rId3"/>
                <a:stretch>
                  <a:fillRect l="-1067" t="-1420" r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446616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1514</TotalTime>
  <Words>3192</Words>
  <Application>Microsoft Macintosh PowerPoint</Application>
  <PresentationFormat>Widescreen</PresentationFormat>
  <Paragraphs>545</Paragraphs>
  <Slides>44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Cambria Math</vt:lpstr>
      <vt:lpstr>Corbel</vt:lpstr>
      <vt:lpstr>Times</vt:lpstr>
      <vt:lpstr>Wingdings</vt:lpstr>
      <vt:lpstr>Wingdings 2</vt:lpstr>
      <vt:lpstr>Frame</vt:lpstr>
      <vt:lpstr>Elementary Statistics – Principles of Hypothesis Testing </vt:lpstr>
      <vt:lpstr>Plan for Today</vt:lpstr>
      <vt:lpstr>Warm Up: Statistics and CIs</vt:lpstr>
      <vt:lpstr>Models of Statistical Inference</vt:lpstr>
      <vt:lpstr>Loaded Die?</vt:lpstr>
      <vt:lpstr>The Role of Random Chance </vt:lpstr>
      <vt:lpstr>The Role of Random Chance </vt:lpstr>
      <vt:lpstr>Pieces to a Hypothesis Test</vt:lpstr>
      <vt:lpstr>Pieces to a Hypothesis Test</vt:lpstr>
      <vt:lpstr>Pieces to a Hypothesis Test</vt:lpstr>
      <vt:lpstr>Pieces to a Hypothesis Test</vt:lpstr>
      <vt:lpstr>Pieces to a Hypothesis Test</vt:lpstr>
      <vt:lpstr>Pieces to a Hypothesis Test</vt:lpstr>
      <vt:lpstr>Pieces to a Hypothesis Test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Null Distribution</vt:lpstr>
      <vt:lpstr>Central Limit Theorem</vt:lpstr>
      <vt:lpstr>Normal Distribution</vt:lpstr>
      <vt:lpstr>Normal Distribution</vt:lpstr>
      <vt:lpstr>Normal Distribution</vt:lpstr>
      <vt:lpstr>Normal Distribution</vt:lpstr>
      <vt:lpstr>Normal Distribution</vt:lpstr>
      <vt:lpstr>Z-scores</vt:lpstr>
      <vt:lpstr>Z-scores</vt:lpstr>
      <vt:lpstr>Z-scores</vt:lpstr>
      <vt:lpstr>Z-scores</vt:lpstr>
      <vt:lpstr>Z-scores</vt:lpstr>
      <vt:lpstr>Z-scores</vt:lpstr>
      <vt:lpstr>Z-scores</vt:lpstr>
      <vt:lpstr>Z-scores</vt:lpstr>
      <vt:lpstr>Z-scores</vt:lpstr>
      <vt:lpstr>Z-scores</vt:lpstr>
      <vt:lpstr>Z-scores</vt:lpstr>
      <vt:lpstr>Z-scores</vt:lpstr>
      <vt:lpstr>Z-scores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53</cp:revision>
  <dcterms:created xsi:type="dcterms:W3CDTF">2023-08-03T18:49:17Z</dcterms:created>
  <dcterms:modified xsi:type="dcterms:W3CDTF">2024-02-26T15:54:28Z</dcterms:modified>
</cp:coreProperties>
</file>